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30"/>
  </p:notesMasterIdLst>
  <p:handoutMasterIdLst>
    <p:handoutMasterId r:id="rId31"/>
  </p:handoutMasterIdLst>
  <p:sldIdLst>
    <p:sldId id="269" r:id="rId3"/>
    <p:sldId id="472" r:id="rId4"/>
    <p:sldId id="545" r:id="rId5"/>
    <p:sldId id="619" r:id="rId6"/>
    <p:sldId id="620" r:id="rId7"/>
    <p:sldId id="618" r:id="rId8"/>
    <p:sldId id="622" r:id="rId9"/>
    <p:sldId id="623" r:id="rId10"/>
    <p:sldId id="624" r:id="rId11"/>
    <p:sldId id="576" r:id="rId12"/>
    <p:sldId id="625" r:id="rId13"/>
    <p:sldId id="631" r:id="rId14"/>
    <p:sldId id="640" r:id="rId15"/>
    <p:sldId id="632" r:id="rId16"/>
    <p:sldId id="633" r:id="rId17"/>
    <p:sldId id="634" r:id="rId18"/>
    <p:sldId id="635" r:id="rId19"/>
    <p:sldId id="636" r:id="rId20"/>
    <p:sldId id="638" r:id="rId21"/>
    <p:sldId id="626" r:id="rId22"/>
    <p:sldId id="628" r:id="rId23"/>
    <p:sldId id="629" r:id="rId24"/>
    <p:sldId id="630" r:id="rId25"/>
    <p:sldId id="639" r:id="rId26"/>
    <p:sldId id="641" r:id="rId27"/>
    <p:sldId id="642" r:id="rId28"/>
    <p:sldId id="63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>
          <p15:clr>
            <a:srgbClr val="A4A3A4"/>
          </p15:clr>
        </p15:guide>
        <p15:guide id="2" pos="3832">
          <p15:clr>
            <a:srgbClr val="A4A3A4"/>
          </p15:clr>
        </p15:guide>
        <p15:guide id="3" pos="429">
          <p15:clr>
            <a:srgbClr val="A4A3A4"/>
          </p15:clr>
        </p15:guide>
        <p15:guide id="4" pos="7219">
          <p15:clr>
            <a:srgbClr val="A4A3A4"/>
          </p15:clr>
        </p15:guide>
        <p15:guide id="5" orient="horz" pos="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D2A000"/>
    <a:srgbClr val="33CCFF"/>
    <a:srgbClr val="00642D"/>
    <a:srgbClr val="F7E6C3"/>
    <a:srgbClr val="BEE395"/>
    <a:srgbClr val="9BE5FF"/>
    <a:srgbClr val="69D8FF"/>
    <a:srgbClr val="D6EDC5"/>
    <a:srgbClr val="F7BB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9" autoAdjust="0"/>
    <p:restoredTop sz="94660"/>
  </p:normalViewPr>
  <p:slideViewPr>
    <p:cSldViewPr snapToGrid="0" showGuides="1">
      <p:cViewPr varScale="1">
        <p:scale>
          <a:sx n="165" d="100"/>
          <a:sy n="165" d="100"/>
        </p:scale>
        <p:origin x="294" y="120"/>
      </p:cViewPr>
      <p:guideLst>
        <p:guide orient="horz" pos="2193"/>
        <p:guide pos="3832"/>
        <p:guide pos="429"/>
        <p:guide pos="7219"/>
        <p:guide orient="horz" pos="8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0F65634-E770-4559-AC72-C9B8CF91AB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50A9F6-EC4F-494D-9867-EF75856F1A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E0A14-BB2F-4DA4-8FFE-CA5BBF26043D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2C9B80-5EAF-4A9D-A849-F5C163E23E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E11289-A696-4967-BB35-53197A4871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397F0-239C-41E3-8572-0703BD9559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256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2A755-7502-47DC-89A2-0275E0A6FC3F}" type="datetimeFigureOut">
              <a:rPr lang="zh-CN" altLang="en-US" smtClean="0"/>
              <a:t>2022/4/1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47B22-41A3-4436-8E67-11B2F2043F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BC%96%E8%AF%91%E5%99%A8/885306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62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931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44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52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791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658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095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74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546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69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“因此 </a:t>
            </a:r>
            <a:r>
              <a:rPr lang="en-US" altLang="zh-CN" dirty="0"/>
              <a:t>Rosetta </a:t>
            </a:r>
            <a:r>
              <a:rPr lang="zh-CN" altLang="en-US" dirty="0"/>
              <a:t>以 </a:t>
            </a:r>
            <a:r>
              <a:rPr lang="en-US" altLang="zh-CN" dirty="0"/>
              <a:t>CPU </a:t>
            </a:r>
            <a:r>
              <a:rPr lang="zh-CN" altLang="en-US" dirty="0"/>
              <a:t>为主，最终支持 </a:t>
            </a:r>
            <a:r>
              <a:rPr lang="en-US" altLang="zh-CN" dirty="0"/>
              <a:t>GPU</a:t>
            </a:r>
            <a:r>
              <a:rPr lang="zh-CN" altLang="en-US" dirty="0"/>
              <a:t>，</a:t>
            </a:r>
            <a:r>
              <a:rPr lang="en-US" altLang="zh-CN" dirty="0"/>
              <a:t>FPGA </a:t>
            </a:r>
            <a:r>
              <a:rPr lang="zh-CN" altLang="en-US" dirty="0"/>
              <a:t>和 </a:t>
            </a:r>
            <a:r>
              <a:rPr lang="en-US" altLang="zh-CN" dirty="0"/>
              <a:t>ASIC </a:t>
            </a:r>
            <a:r>
              <a:rPr lang="zh-CN" altLang="en-US" dirty="0"/>
              <a:t>等高性能的硬件加速设备” </a:t>
            </a:r>
            <a:r>
              <a:rPr lang="en-US" altLang="zh-CN" dirty="0" err="1"/>
              <a:t>rosetta</a:t>
            </a:r>
            <a:r>
              <a:rPr lang="zh-CN" altLang="en-US" dirty="0"/>
              <a:t>目前仅支持</a:t>
            </a:r>
            <a:r>
              <a:rPr lang="en-US" altLang="zh-CN" dirty="0" err="1"/>
              <a:t>tf</a:t>
            </a:r>
            <a:r>
              <a:rPr lang="zh-CN" altLang="en-US" dirty="0"/>
              <a:t>中的部分算子，经测试，可以拿到的源码版本不支持开启</a:t>
            </a:r>
            <a:r>
              <a:rPr lang="en-US" altLang="zh-CN" dirty="0" err="1"/>
              <a:t>zk</a:t>
            </a:r>
            <a:r>
              <a:rPr lang="zh-CN" altLang="en-US" dirty="0"/>
              <a:t>的协议，目前也不能直接移植到硬件可信执行环境中。“</a:t>
            </a:r>
            <a:r>
              <a:rPr lang="en-US" altLang="zh-CN" dirty="0"/>
              <a:t>Rosetta </a:t>
            </a:r>
            <a:r>
              <a:rPr lang="zh-CN" altLang="en-US" dirty="0"/>
              <a:t>最终支撑隐私 </a:t>
            </a:r>
            <a:r>
              <a:rPr lang="en-US" altLang="zh-CN" dirty="0"/>
              <a:t>AI </a:t>
            </a:r>
            <a:r>
              <a:rPr lang="zh-CN" altLang="en-US" dirty="0"/>
              <a:t>的产品并为各行业的应用提供服务，并逐步服 务于金融，物联网，医疗和物流等行业”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879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186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794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74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CV</a:t>
            </a:r>
            <a:r>
              <a:rPr lang="zh-CN" altLang="en-US" dirty="0"/>
              <a:t>的计算误差：后续可能改为采用简易计算的方式实现，</a:t>
            </a:r>
            <a:r>
              <a:rPr lang="en-US" altLang="zh-CN" dirty="0" err="1"/>
              <a:t>rosseta</a:t>
            </a:r>
            <a:r>
              <a:rPr lang="zh-CN" altLang="en-US" dirty="0"/>
              <a:t>声称：为了支持所有可能的操作，理论上来 讲只需要支持加法和乘法，因为这两个操作在计算复杂性理论上来说是完备的。但</a:t>
            </a:r>
            <a:r>
              <a:rPr lang="en-US" altLang="zh-CN" dirty="0"/>
              <a:t>Rosetta</a:t>
            </a:r>
            <a:r>
              <a:rPr lang="zh-CN" altLang="en-US" dirty="0"/>
              <a:t>的矩阵运算不是完全利用简易计算的算子拼凑的算子，而是用了其他的实现方式，运算速度较快，但在精度上存在损失，尝试运用简易计算的方式实现需求，看一下误差是否有所减小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79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CV</a:t>
            </a:r>
            <a:r>
              <a:rPr lang="zh-CN" altLang="en-US" dirty="0"/>
              <a:t>的计算误差：后续可能改为采用简易计算的方式实现，</a:t>
            </a:r>
            <a:r>
              <a:rPr lang="en-US" altLang="zh-CN" dirty="0" err="1"/>
              <a:t>rosseta</a:t>
            </a:r>
            <a:r>
              <a:rPr lang="zh-CN" altLang="en-US" dirty="0"/>
              <a:t>声称：为了支持所有可能的操作，理论上来 讲只需要支持加法和乘法，因为这两个操作在计算复杂性理论上来说是完备的。但</a:t>
            </a:r>
            <a:r>
              <a:rPr lang="en-US" altLang="zh-CN" dirty="0"/>
              <a:t>Rosetta</a:t>
            </a:r>
            <a:r>
              <a:rPr lang="zh-CN" altLang="en-US" dirty="0"/>
              <a:t>的矩阵运算不是完全利用简易计算的算子拼凑的算子，而是用了其他的实现方式，运算速度较快，但在精度上存在损失，尝试运用简易计算的方式实现需求，看一下误差是否有所减小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20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CV</a:t>
            </a:r>
            <a:r>
              <a:rPr lang="zh-CN" altLang="en-US" dirty="0"/>
              <a:t>的计算误差：后续可能改为采用简易计算的方式实现，</a:t>
            </a:r>
            <a:r>
              <a:rPr lang="en-US" altLang="zh-CN" dirty="0" err="1"/>
              <a:t>rosseta</a:t>
            </a:r>
            <a:r>
              <a:rPr lang="zh-CN" altLang="en-US" dirty="0"/>
              <a:t>声称：为了支持所有可能的操作，理论上来 讲只需要支持加法和乘法，因为这两个操作在计算复杂性理论上来说是完备的。但</a:t>
            </a:r>
            <a:r>
              <a:rPr lang="en-US" altLang="zh-CN" dirty="0"/>
              <a:t>Rosetta</a:t>
            </a:r>
            <a:r>
              <a:rPr lang="zh-CN" altLang="en-US" dirty="0"/>
              <a:t>的矩阵运算不是完全利用简易计算的算子拼凑的算子，而是用了其他的实现方式，运算速度较快，但在精度上存在损失，尝试运用简易计算的方式实现需求，看一下误差是否有所减小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558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9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LLVM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是构架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  <a:hlinkClick r:id="rId3"/>
              </a:rPr>
              <a:t>编译器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(compiler)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的框架系统，以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C++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编写而成，用于优化以任意程序语言编写的程序的编译时间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(compile-time)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、链接时间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(link-time)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、运行时间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(run-time)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以及空闲时间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(idle-time)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，对开发者保持开放，并兼容已有脚本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287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858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28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241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47B22-41A3-4436-8E67-11B2F2043F9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920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1" b="14193"/>
          <a:stretch>
            <a:fillRect/>
          </a:stretch>
        </p:blipFill>
        <p:spPr>
          <a:xfrm>
            <a:off x="1" y="0"/>
            <a:ext cx="12192000" cy="48387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48387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4838700"/>
            <a:ext cx="12192000" cy="114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chemeClr val="bg1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700D08-99C8-4116-9E69-246549BD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57834-5F9A-4EA1-89D1-25BAFF1C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0042BA-ECE9-4B81-A89B-BF5CA7DE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099F07-8085-4539-ABEA-CAF9EAAC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BE46BF-8998-4857-915F-E559ED963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6AA9CF-90A5-4AB9-BFB9-65E0B20E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2" b="15294"/>
          <a:stretch>
            <a:fillRect/>
          </a:stretch>
        </p:blipFill>
        <p:spPr>
          <a:xfrm>
            <a:off x="-63501" y="0"/>
            <a:ext cx="425593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3995879" cy="6858000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691" y="-82146"/>
            <a:ext cx="3853006" cy="370059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3B7684-90E8-446B-8DA9-C7954C304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EE1A1C-94F4-4F1F-B315-8A480FFE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24203A-340F-4AE1-930A-E3D545A4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-624114" y="4905830"/>
            <a:ext cx="13948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" t="33462" r="1274" b="30750"/>
          <a:stretch>
            <a:fillRect/>
          </a:stretch>
        </p:blipFill>
        <p:spPr>
          <a:xfrm>
            <a:off x="0" y="1847850"/>
            <a:ext cx="12192000" cy="299085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86" b="17049"/>
          <a:stretch>
            <a:fillRect/>
          </a:stretch>
        </p:blipFill>
        <p:spPr>
          <a:xfrm>
            <a:off x="0" y="1878540"/>
            <a:ext cx="12192000" cy="2997201"/>
          </a:xfrm>
          <a:prstGeom prst="rect">
            <a:avLst/>
          </a:prstGeom>
        </p:spPr>
      </p:pic>
      <p:sp>
        <p:nvSpPr>
          <p:cNvPr id="49" name="矩形 48"/>
          <p:cNvSpPr/>
          <p:nvPr userDrawn="1"/>
        </p:nvSpPr>
        <p:spPr>
          <a:xfrm>
            <a:off x="0" y="1829470"/>
            <a:ext cx="12192000" cy="3046271"/>
          </a:xfrm>
          <a:prstGeom prst="rect">
            <a:avLst/>
          </a:prstGeom>
          <a:solidFill>
            <a:schemeClr val="tx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10" hasCustomPrompt="1"/>
          </p:nvPr>
        </p:nvSpPr>
        <p:spPr>
          <a:xfrm>
            <a:off x="-10706" y="2689225"/>
            <a:ext cx="12202706" cy="1181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这里输入章节标题</a:t>
            </a: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220325" y="12874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53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2627CF-E2AA-435F-9EE2-1DD0C974F37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288A91-C46D-4E8F-A8A2-766BEB0BAC9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648A0B-51C9-4AD7-B336-782171165C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 userDrawn="1"/>
        </p:nvSpPr>
        <p:spPr>
          <a:xfrm flipH="1">
            <a:off x="0" y="6594331"/>
            <a:ext cx="10719266" cy="512843"/>
          </a:xfrm>
          <a:custGeom>
            <a:avLst/>
            <a:gdLst>
              <a:gd name="connsiteX0" fmla="*/ 10719266 w 10719266"/>
              <a:gd name="connsiteY0" fmla="*/ 0 h 512843"/>
              <a:gd name="connsiteX1" fmla="*/ 0 w 10719266"/>
              <a:gd name="connsiteY1" fmla="*/ 428770 h 512843"/>
              <a:gd name="connsiteX2" fmla="*/ 10719266 w 10719266"/>
              <a:gd name="connsiteY2" fmla="*/ 512843 h 51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9266" h="512843">
                <a:moveTo>
                  <a:pt x="10719266" y="0"/>
                </a:moveTo>
                <a:lnTo>
                  <a:pt x="0" y="428770"/>
                </a:lnTo>
                <a:lnTo>
                  <a:pt x="10719266" y="512843"/>
                </a:lnTo>
                <a:close/>
              </a:path>
            </a:pathLst>
          </a:custGeom>
          <a:solidFill>
            <a:srgbClr val="9B0D1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/>
          <p:cNvSpPr/>
          <p:nvPr userDrawn="1"/>
        </p:nvSpPr>
        <p:spPr>
          <a:xfrm>
            <a:off x="-42744" y="6502400"/>
            <a:ext cx="12539544" cy="622300"/>
          </a:xfrm>
          <a:custGeom>
            <a:avLst/>
            <a:gdLst>
              <a:gd name="connsiteX0" fmla="*/ 12539544 w 12539544"/>
              <a:gd name="connsiteY0" fmla="*/ 0 h 622300"/>
              <a:gd name="connsiteX1" fmla="*/ 12466070 w 12539544"/>
              <a:gd name="connsiteY1" fmla="*/ 622300 h 622300"/>
              <a:gd name="connsiteX2" fmla="*/ 0 w 12539544"/>
              <a:gd name="connsiteY2" fmla="*/ 537800 h 622300"/>
              <a:gd name="connsiteX3" fmla="*/ 0 w 12539544"/>
              <a:gd name="connsiteY3" fmla="*/ 433492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544" h="622300">
                <a:moveTo>
                  <a:pt x="12539544" y="0"/>
                </a:moveTo>
                <a:lnTo>
                  <a:pt x="12466070" y="622300"/>
                </a:lnTo>
                <a:lnTo>
                  <a:pt x="0" y="537800"/>
                </a:lnTo>
                <a:lnTo>
                  <a:pt x="0" y="433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5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2D2ED0-6E00-45DA-A435-C99C179F3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D57BF3-3B2B-414C-8E9E-C3A51CDF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89455C-82EB-4E1F-B20A-C5994035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318" y="6159706"/>
            <a:ext cx="2743200" cy="365125"/>
          </a:xfrm>
        </p:spPr>
        <p:txBody>
          <a:bodyPr/>
          <a:lstStyle>
            <a:lvl1pPr>
              <a:defRPr sz="1800" b="1"/>
            </a:lvl1pPr>
          </a:lstStyle>
          <a:p>
            <a:fld id="{08D5C5EC-050E-45B9-A0C7-BD870544F4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 userDrawn="1"/>
        </p:nvSpPr>
        <p:spPr>
          <a:xfrm flipH="1">
            <a:off x="0" y="6594331"/>
            <a:ext cx="10719266" cy="512843"/>
          </a:xfrm>
          <a:custGeom>
            <a:avLst/>
            <a:gdLst>
              <a:gd name="connsiteX0" fmla="*/ 10719266 w 10719266"/>
              <a:gd name="connsiteY0" fmla="*/ 0 h 512843"/>
              <a:gd name="connsiteX1" fmla="*/ 0 w 10719266"/>
              <a:gd name="connsiteY1" fmla="*/ 428770 h 512843"/>
              <a:gd name="connsiteX2" fmla="*/ 10719266 w 10719266"/>
              <a:gd name="connsiteY2" fmla="*/ 512843 h 51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9266" h="512843">
                <a:moveTo>
                  <a:pt x="10719266" y="0"/>
                </a:moveTo>
                <a:lnTo>
                  <a:pt x="0" y="428770"/>
                </a:lnTo>
                <a:lnTo>
                  <a:pt x="10719266" y="512843"/>
                </a:lnTo>
                <a:close/>
              </a:path>
            </a:pathLst>
          </a:custGeom>
          <a:solidFill>
            <a:srgbClr val="9B0D1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/>
          <p:cNvSpPr/>
          <p:nvPr userDrawn="1"/>
        </p:nvSpPr>
        <p:spPr>
          <a:xfrm>
            <a:off x="-42744" y="6502400"/>
            <a:ext cx="12539544" cy="622300"/>
          </a:xfrm>
          <a:custGeom>
            <a:avLst/>
            <a:gdLst>
              <a:gd name="connsiteX0" fmla="*/ 12539544 w 12539544"/>
              <a:gd name="connsiteY0" fmla="*/ 0 h 622300"/>
              <a:gd name="connsiteX1" fmla="*/ 12466070 w 12539544"/>
              <a:gd name="connsiteY1" fmla="*/ 622300 h 622300"/>
              <a:gd name="connsiteX2" fmla="*/ 0 w 12539544"/>
              <a:gd name="connsiteY2" fmla="*/ 537800 h 622300"/>
              <a:gd name="connsiteX3" fmla="*/ 0 w 12539544"/>
              <a:gd name="connsiteY3" fmla="*/ 433492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544" h="622300">
                <a:moveTo>
                  <a:pt x="12539544" y="0"/>
                </a:moveTo>
                <a:lnTo>
                  <a:pt x="12466070" y="622300"/>
                </a:lnTo>
                <a:lnTo>
                  <a:pt x="0" y="537800"/>
                </a:lnTo>
                <a:lnTo>
                  <a:pt x="0" y="433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5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4" name="矩形 63"/>
          <p:cNvSpPr/>
          <p:nvPr userDrawn="1"/>
        </p:nvSpPr>
        <p:spPr>
          <a:xfrm>
            <a:off x="482600" y="1638109"/>
            <a:ext cx="7366000" cy="38891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1" name="图片占位符 70"/>
          <p:cNvSpPr>
            <a:spLocks noGrp="1"/>
          </p:cNvSpPr>
          <p:nvPr>
            <p:ph type="pic" sz="quarter" idx="10"/>
          </p:nvPr>
        </p:nvSpPr>
        <p:spPr>
          <a:xfrm>
            <a:off x="7848600" y="1637847"/>
            <a:ext cx="3733800" cy="3889170"/>
          </a:xfrm>
          <a:custGeom>
            <a:avLst/>
            <a:gdLst>
              <a:gd name="connsiteX0" fmla="*/ 0 w 3733800"/>
              <a:gd name="connsiteY0" fmla="*/ 0 h 3889170"/>
              <a:gd name="connsiteX1" fmla="*/ 3733800 w 3733800"/>
              <a:gd name="connsiteY1" fmla="*/ 0 h 3889170"/>
              <a:gd name="connsiteX2" fmla="*/ 3733800 w 3733800"/>
              <a:gd name="connsiteY2" fmla="*/ 3889170 h 3889170"/>
              <a:gd name="connsiteX3" fmla="*/ 0 w 3733800"/>
              <a:gd name="connsiteY3" fmla="*/ 3889170 h 388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3889170">
                <a:moveTo>
                  <a:pt x="0" y="0"/>
                </a:moveTo>
                <a:lnTo>
                  <a:pt x="3733800" y="0"/>
                </a:lnTo>
                <a:lnTo>
                  <a:pt x="3733800" y="3889170"/>
                </a:lnTo>
                <a:lnTo>
                  <a:pt x="0" y="38891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B479F1-7AD1-40E2-9424-0A8045659B3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F3BDC4-03D6-432B-8575-81EC478D9A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6BA391-0DAC-4525-8A82-C114B36E34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/>
          <p:cNvSpPr/>
          <p:nvPr userDrawn="1"/>
        </p:nvSpPr>
        <p:spPr>
          <a:xfrm flipH="1">
            <a:off x="0" y="6594331"/>
            <a:ext cx="10719266" cy="512843"/>
          </a:xfrm>
          <a:custGeom>
            <a:avLst/>
            <a:gdLst>
              <a:gd name="connsiteX0" fmla="*/ 10719266 w 10719266"/>
              <a:gd name="connsiteY0" fmla="*/ 0 h 512843"/>
              <a:gd name="connsiteX1" fmla="*/ 0 w 10719266"/>
              <a:gd name="connsiteY1" fmla="*/ 428770 h 512843"/>
              <a:gd name="connsiteX2" fmla="*/ 10719266 w 10719266"/>
              <a:gd name="connsiteY2" fmla="*/ 512843 h 51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9266" h="512843">
                <a:moveTo>
                  <a:pt x="10719266" y="0"/>
                </a:moveTo>
                <a:lnTo>
                  <a:pt x="0" y="428770"/>
                </a:lnTo>
                <a:lnTo>
                  <a:pt x="10719266" y="512843"/>
                </a:lnTo>
                <a:close/>
              </a:path>
            </a:pathLst>
          </a:custGeom>
          <a:solidFill>
            <a:srgbClr val="9B0D1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3" name="任意多边形: 形状 72"/>
          <p:cNvSpPr/>
          <p:nvPr userDrawn="1"/>
        </p:nvSpPr>
        <p:spPr>
          <a:xfrm>
            <a:off x="-42744" y="6502400"/>
            <a:ext cx="12539544" cy="622300"/>
          </a:xfrm>
          <a:custGeom>
            <a:avLst/>
            <a:gdLst>
              <a:gd name="connsiteX0" fmla="*/ 12539544 w 12539544"/>
              <a:gd name="connsiteY0" fmla="*/ 0 h 622300"/>
              <a:gd name="connsiteX1" fmla="*/ 12466070 w 12539544"/>
              <a:gd name="connsiteY1" fmla="*/ 622300 h 622300"/>
              <a:gd name="connsiteX2" fmla="*/ 0 w 12539544"/>
              <a:gd name="connsiteY2" fmla="*/ 537800 h 622300"/>
              <a:gd name="connsiteX3" fmla="*/ 0 w 12539544"/>
              <a:gd name="connsiteY3" fmla="*/ 433492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544" h="622300">
                <a:moveTo>
                  <a:pt x="12539544" y="0"/>
                </a:moveTo>
                <a:lnTo>
                  <a:pt x="12466070" y="622300"/>
                </a:lnTo>
                <a:lnTo>
                  <a:pt x="0" y="537800"/>
                </a:lnTo>
                <a:lnTo>
                  <a:pt x="0" y="4334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59999"/>
            <a:ext cx="12192000" cy="441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5530850" y="1233817"/>
            <a:ext cx="11303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69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1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A25AB4-0236-4B44-965E-1BE1BFC751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F4FA43-350E-450A-A28A-1894D99110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57BF3E-2FF2-4469-B338-C6F8AC84FD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 userDrawn="1"/>
        </p:nvSpPr>
        <p:spPr>
          <a:xfrm>
            <a:off x="0" y="6667501"/>
            <a:ext cx="12192000" cy="190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71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" name="直接连接符 2"/>
          <p:cNvCxnSpPr/>
          <p:nvPr userDrawn="1"/>
        </p:nvCxnSpPr>
        <p:spPr>
          <a:xfrm>
            <a:off x="-825500" y="6629400"/>
            <a:ext cx="133858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DA9D77-924F-4467-999E-7C8F9E150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C643D4-6FDB-443B-B3C0-CA2D8173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8DEC7D-A393-4FFD-99B9-8C62DF30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 userDrawn="1"/>
        </p:nvSpPr>
        <p:spPr>
          <a:xfrm>
            <a:off x="0" y="6604001"/>
            <a:ext cx="12192000" cy="25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/>
          <p:cNvGrpSpPr/>
          <p:nvPr userDrawn="1"/>
        </p:nvGrpSpPr>
        <p:grpSpPr>
          <a:xfrm>
            <a:off x="242426" y="663990"/>
            <a:ext cx="434926" cy="434926"/>
            <a:chOff x="226124" y="563587"/>
            <a:chExt cx="434926" cy="434926"/>
          </a:xfrm>
        </p:grpSpPr>
        <p:sp>
          <p:nvSpPr>
            <p:cNvPr id="71" name="椭圆 70"/>
            <p:cNvSpPr/>
            <p:nvPr/>
          </p:nvSpPr>
          <p:spPr bwMode="auto">
            <a:xfrm>
              <a:off x="226124" y="563587"/>
              <a:ext cx="434926" cy="4349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>
                <a:solidFill>
                  <a:srgbClr val="013A73"/>
                </a:solidFill>
              </a:endParaRPr>
            </a:p>
          </p:txBody>
        </p:sp>
        <p:sp>
          <p:nvSpPr>
            <p:cNvPr id="72" name="Freeform 5"/>
            <p:cNvSpPr>
              <a:spLocks noEditPoints="1"/>
            </p:cNvSpPr>
            <p:nvPr userDrawn="1"/>
          </p:nvSpPr>
          <p:spPr bwMode="auto">
            <a:xfrm>
              <a:off x="285312" y="713677"/>
              <a:ext cx="316550" cy="192863"/>
            </a:xfrm>
            <a:custGeom>
              <a:avLst/>
              <a:gdLst>
                <a:gd name="T0" fmla="*/ 0 w 353"/>
                <a:gd name="T1" fmla="*/ 0 h 214"/>
                <a:gd name="T2" fmla="*/ 340 w 353"/>
                <a:gd name="T3" fmla="*/ 0 h 214"/>
                <a:gd name="T4" fmla="*/ 340 w 353"/>
                <a:gd name="T5" fmla="*/ 14 h 214"/>
                <a:gd name="T6" fmla="*/ 340 w 353"/>
                <a:gd name="T7" fmla="*/ 41 h 214"/>
                <a:gd name="T8" fmla="*/ 340 w 353"/>
                <a:gd name="T9" fmla="*/ 115 h 214"/>
                <a:gd name="T10" fmla="*/ 349 w 353"/>
                <a:gd name="T11" fmla="*/ 130 h 214"/>
                <a:gd name="T12" fmla="*/ 344 w 353"/>
                <a:gd name="T13" fmla="*/ 142 h 214"/>
                <a:gd name="T14" fmla="*/ 353 w 353"/>
                <a:gd name="T15" fmla="*/ 198 h 214"/>
                <a:gd name="T16" fmla="*/ 329 w 353"/>
                <a:gd name="T17" fmla="*/ 198 h 214"/>
                <a:gd name="T18" fmla="*/ 325 w 353"/>
                <a:gd name="T19" fmla="*/ 177 h 214"/>
                <a:gd name="T20" fmla="*/ 319 w 353"/>
                <a:gd name="T21" fmla="*/ 198 h 214"/>
                <a:gd name="T22" fmla="*/ 313 w 353"/>
                <a:gd name="T23" fmla="*/ 198 h 214"/>
                <a:gd name="T24" fmla="*/ 321 w 353"/>
                <a:gd name="T25" fmla="*/ 142 h 214"/>
                <a:gd name="T26" fmla="*/ 316 w 353"/>
                <a:gd name="T27" fmla="*/ 130 h 214"/>
                <a:gd name="T28" fmla="*/ 325 w 353"/>
                <a:gd name="T29" fmla="*/ 115 h 214"/>
                <a:gd name="T30" fmla="*/ 325 w 353"/>
                <a:gd name="T31" fmla="*/ 41 h 214"/>
                <a:gd name="T32" fmla="*/ 0 w 353"/>
                <a:gd name="T33" fmla="*/ 41 h 214"/>
                <a:gd name="T34" fmla="*/ 0 w 353"/>
                <a:gd name="T35" fmla="*/ 0 h 214"/>
                <a:gd name="T36" fmla="*/ 49 w 353"/>
                <a:gd name="T37" fmla="*/ 66 h 214"/>
                <a:gd name="T38" fmla="*/ 48 w 353"/>
                <a:gd name="T39" fmla="*/ 180 h 214"/>
                <a:gd name="T40" fmla="*/ 175 w 353"/>
                <a:gd name="T41" fmla="*/ 214 h 214"/>
                <a:gd name="T42" fmla="*/ 299 w 353"/>
                <a:gd name="T43" fmla="*/ 180 h 214"/>
                <a:gd name="T44" fmla="*/ 299 w 353"/>
                <a:gd name="T45" fmla="*/ 66 h 214"/>
                <a:gd name="T46" fmla="*/ 49 w 353"/>
                <a:gd name="T47" fmla="*/ 6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3" h="214">
                  <a:moveTo>
                    <a:pt x="0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40" y="14"/>
                    <a:pt x="340" y="14"/>
                    <a:pt x="340" y="14"/>
                  </a:cubicBezTo>
                  <a:cubicBezTo>
                    <a:pt x="340" y="41"/>
                    <a:pt x="340" y="41"/>
                    <a:pt x="340" y="41"/>
                  </a:cubicBezTo>
                  <a:cubicBezTo>
                    <a:pt x="340" y="115"/>
                    <a:pt x="340" y="115"/>
                    <a:pt x="340" y="115"/>
                  </a:cubicBezTo>
                  <a:cubicBezTo>
                    <a:pt x="345" y="118"/>
                    <a:pt x="349" y="123"/>
                    <a:pt x="349" y="130"/>
                  </a:cubicBezTo>
                  <a:cubicBezTo>
                    <a:pt x="349" y="135"/>
                    <a:pt x="347" y="139"/>
                    <a:pt x="344" y="142"/>
                  </a:cubicBezTo>
                  <a:cubicBezTo>
                    <a:pt x="353" y="198"/>
                    <a:pt x="353" y="198"/>
                    <a:pt x="353" y="198"/>
                  </a:cubicBezTo>
                  <a:cubicBezTo>
                    <a:pt x="329" y="198"/>
                    <a:pt x="329" y="198"/>
                    <a:pt x="329" y="198"/>
                  </a:cubicBezTo>
                  <a:cubicBezTo>
                    <a:pt x="325" y="177"/>
                    <a:pt x="325" y="177"/>
                    <a:pt x="325" y="177"/>
                  </a:cubicBezTo>
                  <a:cubicBezTo>
                    <a:pt x="319" y="198"/>
                    <a:pt x="319" y="198"/>
                    <a:pt x="319" y="198"/>
                  </a:cubicBezTo>
                  <a:cubicBezTo>
                    <a:pt x="313" y="198"/>
                    <a:pt x="313" y="198"/>
                    <a:pt x="313" y="198"/>
                  </a:cubicBezTo>
                  <a:cubicBezTo>
                    <a:pt x="321" y="142"/>
                    <a:pt x="321" y="142"/>
                    <a:pt x="321" y="142"/>
                  </a:cubicBezTo>
                  <a:cubicBezTo>
                    <a:pt x="318" y="139"/>
                    <a:pt x="316" y="135"/>
                    <a:pt x="316" y="130"/>
                  </a:cubicBezTo>
                  <a:cubicBezTo>
                    <a:pt x="316" y="123"/>
                    <a:pt x="320" y="118"/>
                    <a:pt x="325" y="115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9" y="66"/>
                  </a:moveTo>
                  <a:cubicBezTo>
                    <a:pt x="48" y="180"/>
                    <a:pt x="48" y="180"/>
                    <a:pt x="48" y="180"/>
                  </a:cubicBezTo>
                  <a:cubicBezTo>
                    <a:pt x="98" y="179"/>
                    <a:pt x="138" y="194"/>
                    <a:pt x="175" y="214"/>
                  </a:cubicBezTo>
                  <a:cubicBezTo>
                    <a:pt x="206" y="191"/>
                    <a:pt x="246" y="178"/>
                    <a:pt x="299" y="180"/>
                  </a:cubicBezTo>
                  <a:cubicBezTo>
                    <a:pt x="299" y="142"/>
                    <a:pt x="299" y="104"/>
                    <a:pt x="299" y="66"/>
                  </a:cubicBezTo>
                  <a:lnTo>
                    <a:pt x="49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89712" y="657333"/>
            <a:ext cx="8656269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689712" y="1203433"/>
            <a:ext cx="8656269" cy="441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grpSp>
        <p:nvGrpSpPr>
          <p:cNvPr id="134" name="组合 133"/>
          <p:cNvGrpSpPr/>
          <p:nvPr userDrawn="1"/>
        </p:nvGrpSpPr>
        <p:grpSpPr>
          <a:xfrm>
            <a:off x="10220325" y="512763"/>
            <a:ext cx="1239777" cy="388521"/>
            <a:chOff x="2571750" y="2305050"/>
            <a:chExt cx="7107238" cy="2227263"/>
          </a:xfrm>
          <a:solidFill>
            <a:srgbClr val="9C0C15"/>
          </a:solidFill>
        </p:grpSpPr>
        <p:sp>
          <p:nvSpPr>
            <p:cNvPr id="135" name="Freeform 5"/>
            <p:cNvSpPr/>
            <p:nvPr/>
          </p:nvSpPr>
          <p:spPr bwMode="auto">
            <a:xfrm>
              <a:off x="5570538" y="2641600"/>
              <a:ext cx="169863" cy="527050"/>
            </a:xfrm>
            <a:custGeom>
              <a:avLst/>
              <a:gdLst>
                <a:gd name="T0" fmla="*/ 0 w 40"/>
                <a:gd name="T1" fmla="*/ 117 h 124"/>
                <a:gd name="T2" fmla="*/ 7 w 40"/>
                <a:gd name="T3" fmla="*/ 122 h 124"/>
                <a:gd name="T4" fmla="*/ 23 w 40"/>
                <a:gd name="T5" fmla="*/ 95 h 124"/>
                <a:gd name="T6" fmla="*/ 39 w 40"/>
                <a:gd name="T7" fmla="*/ 34 h 124"/>
                <a:gd name="T8" fmla="*/ 15 w 40"/>
                <a:gd name="T9" fmla="*/ 0 h 124"/>
                <a:gd name="T10" fmla="*/ 7 w 40"/>
                <a:gd name="T11" fmla="*/ 7 h 124"/>
                <a:gd name="T12" fmla="*/ 12 w 40"/>
                <a:gd name="T13" fmla="*/ 42 h 124"/>
                <a:gd name="T14" fmla="*/ 6 w 40"/>
                <a:gd name="T15" fmla="*/ 95 h 124"/>
                <a:gd name="T16" fmla="*/ 0 w 40"/>
                <a:gd name="T17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24">
                  <a:moveTo>
                    <a:pt x="0" y="117"/>
                  </a:moveTo>
                  <a:cubicBezTo>
                    <a:pt x="0" y="117"/>
                    <a:pt x="0" y="124"/>
                    <a:pt x="7" y="122"/>
                  </a:cubicBezTo>
                  <a:cubicBezTo>
                    <a:pt x="7" y="122"/>
                    <a:pt x="23" y="109"/>
                    <a:pt x="23" y="95"/>
                  </a:cubicBezTo>
                  <a:cubicBezTo>
                    <a:pt x="23" y="95"/>
                    <a:pt x="29" y="51"/>
                    <a:pt x="39" y="34"/>
                  </a:cubicBezTo>
                  <a:cubicBezTo>
                    <a:pt x="39" y="34"/>
                    <a:pt x="40" y="23"/>
                    <a:pt x="15" y="0"/>
                  </a:cubicBezTo>
                  <a:cubicBezTo>
                    <a:pt x="15" y="0"/>
                    <a:pt x="7" y="2"/>
                    <a:pt x="7" y="7"/>
                  </a:cubicBezTo>
                  <a:cubicBezTo>
                    <a:pt x="8" y="11"/>
                    <a:pt x="19" y="16"/>
                    <a:pt x="12" y="4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111"/>
                    <a:pt x="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6"/>
            <p:cNvSpPr/>
            <p:nvPr/>
          </p:nvSpPr>
          <p:spPr bwMode="auto">
            <a:xfrm>
              <a:off x="5765800" y="3117850"/>
              <a:ext cx="325438" cy="336550"/>
            </a:xfrm>
            <a:custGeom>
              <a:avLst/>
              <a:gdLst>
                <a:gd name="T0" fmla="*/ 71 w 77"/>
                <a:gd name="T1" fmla="*/ 34 h 79"/>
                <a:gd name="T2" fmla="*/ 46 w 77"/>
                <a:gd name="T3" fmla="*/ 6 h 79"/>
                <a:gd name="T4" fmla="*/ 36 w 77"/>
                <a:gd name="T5" fmla="*/ 13 h 79"/>
                <a:gd name="T6" fmla="*/ 3 w 77"/>
                <a:gd name="T7" fmla="*/ 66 h 79"/>
                <a:gd name="T8" fmla="*/ 14 w 77"/>
                <a:gd name="T9" fmla="*/ 70 h 79"/>
                <a:gd name="T10" fmla="*/ 62 w 77"/>
                <a:gd name="T11" fmla="*/ 48 h 79"/>
                <a:gd name="T12" fmla="*/ 71 w 77"/>
                <a:gd name="T13" fmla="*/ 3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9">
                  <a:moveTo>
                    <a:pt x="71" y="34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34" y="0"/>
                    <a:pt x="36" y="13"/>
                  </a:cubicBezTo>
                  <a:cubicBezTo>
                    <a:pt x="36" y="13"/>
                    <a:pt x="24" y="55"/>
                    <a:pt x="3" y="66"/>
                  </a:cubicBezTo>
                  <a:cubicBezTo>
                    <a:pt x="3" y="66"/>
                    <a:pt x="0" y="79"/>
                    <a:pt x="14" y="70"/>
                  </a:cubicBezTo>
                  <a:cubicBezTo>
                    <a:pt x="14" y="70"/>
                    <a:pt x="51" y="47"/>
                    <a:pt x="62" y="48"/>
                  </a:cubicBezTo>
                  <a:cubicBezTo>
                    <a:pt x="62" y="48"/>
                    <a:pt x="77" y="44"/>
                    <a:pt x="7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7"/>
            <p:cNvSpPr/>
            <p:nvPr/>
          </p:nvSpPr>
          <p:spPr bwMode="auto">
            <a:xfrm>
              <a:off x="5103813" y="3186113"/>
              <a:ext cx="619125" cy="506413"/>
            </a:xfrm>
            <a:custGeom>
              <a:avLst/>
              <a:gdLst>
                <a:gd name="T0" fmla="*/ 141 w 146"/>
                <a:gd name="T1" fmla="*/ 10 h 119"/>
                <a:gd name="T2" fmla="*/ 135 w 146"/>
                <a:gd name="T3" fmla="*/ 3 h 119"/>
                <a:gd name="T4" fmla="*/ 96 w 146"/>
                <a:gd name="T5" fmla="*/ 35 h 119"/>
                <a:gd name="T6" fmla="*/ 61 w 146"/>
                <a:gd name="T7" fmla="*/ 66 h 119"/>
                <a:gd name="T8" fmla="*/ 38 w 146"/>
                <a:gd name="T9" fmla="*/ 83 h 119"/>
                <a:gd name="T10" fmla="*/ 36 w 146"/>
                <a:gd name="T11" fmla="*/ 80 h 119"/>
                <a:gd name="T12" fmla="*/ 32 w 146"/>
                <a:gd name="T13" fmla="*/ 18 h 119"/>
                <a:gd name="T14" fmla="*/ 28 w 146"/>
                <a:gd name="T15" fmla="*/ 28 h 119"/>
                <a:gd name="T16" fmla="*/ 0 w 146"/>
                <a:gd name="T17" fmla="*/ 92 h 119"/>
                <a:gd name="T18" fmla="*/ 22 w 146"/>
                <a:gd name="T19" fmla="*/ 119 h 119"/>
                <a:gd name="T20" fmla="*/ 82 w 146"/>
                <a:gd name="T21" fmla="*/ 88 h 119"/>
                <a:gd name="T22" fmla="*/ 111 w 146"/>
                <a:gd name="T23" fmla="*/ 57 h 119"/>
                <a:gd name="T24" fmla="*/ 141 w 146"/>
                <a:gd name="T25" fmla="*/ 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119">
                  <a:moveTo>
                    <a:pt x="141" y="10"/>
                  </a:moveTo>
                  <a:cubicBezTo>
                    <a:pt x="141" y="10"/>
                    <a:pt x="146" y="0"/>
                    <a:pt x="135" y="3"/>
                  </a:cubicBezTo>
                  <a:cubicBezTo>
                    <a:pt x="135" y="3"/>
                    <a:pt x="112" y="32"/>
                    <a:pt x="96" y="35"/>
                  </a:cubicBezTo>
                  <a:cubicBezTo>
                    <a:pt x="96" y="35"/>
                    <a:pt x="71" y="61"/>
                    <a:pt x="61" y="66"/>
                  </a:cubicBezTo>
                  <a:cubicBezTo>
                    <a:pt x="61" y="66"/>
                    <a:pt x="41" y="78"/>
                    <a:pt x="38" y="83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80"/>
                    <a:pt x="58" y="28"/>
                    <a:pt x="32" y="18"/>
                  </a:cubicBezTo>
                  <a:cubicBezTo>
                    <a:pt x="32" y="18"/>
                    <a:pt x="27" y="20"/>
                    <a:pt x="28" y="28"/>
                  </a:cubicBezTo>
                  <a:cubicBezTo>
                    <a:pt x="28" y="28"/>
                    <a:pt x="12" y="85"/>
                    <a:pt x="0" y="92"/>
                  </a:cubicBezTo>
                  <a:cubicBezTo>
                    <a:pt x="0" y="92"/>
                    <a:pt x="10" y="109"/>
                    <a:pt x="22" y="119"/>
                  </a:cubicBezTo>
                  <a:cubicBezTo>
                    <a:pt x="22" y="119"/>
                    <a:pt x="68" y="98"/>
                    <a:pt x="82" y="88"/>
                  </a:cubicBezTo>
                  <a:cubicBezTo>
                    <a:pt x="82" y="88"/>
                    <a:pt x="105" y="66"/>
                    <a:pt x="111" y="57"/>
                  </a:cubicBezTo>
                  <a:cubicBezTo>
                    <a:pt x="111" y="57"/>
                    <a:pt x="134" y="26"/>
                    <a:pt x="1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8"/>
            <p:cNvSpPr/>
            <p:nvPr/>
          </p:nvSpPr>
          <p:spPr bwMode="auto">
            <a:xfrm>
              <a:off x="7410450" y="2632075"/>
              <a:ext cx="890588" cy="1108075"/>
            </a:xfrm>
            <a:custGeom>
              <a:avLst/>
              <a:gdLst>
                <a:gd name="T0" fmla="*/ 196 w 210"/>
                <a:gd name="T1" fmla="*/ 11 h 260"/>
                <a:gd name="T2" fmla="*/ 184 w 210"/>
                <a:gd name="T3" fmla="*/ 19 h 260"/>
                <a:gd name="T4" fmla="*/ 164 w 210"/>
                <a:gd name="T5" fmla="*/ 30 h 260"/>
                <a:gd name="T6" fmla="*/ 140 w 210"/>
                <a:gd name="T7" fmla="*/ 6 h 260"/>
                <a:gd name="T8" fmla="*/ 126 w 210"/>
                <a:gd name="T9" fmla="*/ 7 h 260"/>
                <a:gd name="T10" fmla="*/ 132 w 210"/>
                <a:gd name="T11" fmla="*/ 35 h 260"/>
                <a:gd name="T12" fmla="*/ 133 w 210"/>
                <a:gd name="T13" fmla="*/ 48 h 260"/>
                <a:gd name="T14" fmla="*/ 90 w 210"/>
                <a:gd name="T15" fmla="*/ 80 h 260"/>
                <a:gd name="T16" fmla="*/ 89 w 210"/>
                <a:gd name="T17" fmla="*/ 54 h 260"/>
                <a:gd name="T18" fmla="*/ 78 w 210"/>
                <a:gd name="T19" fmla="*/ 56 h 260"/>
                <a:gd name="T20" fmla="*/ 79 w 210"/>
                <a:gd name="T21" fmla="*/ 105 h 260"/>
                <a:gd name="T22" fmla="*/ 112 w 210"/>
                <a:gd name="T23" fmla="*/ 109 h 260"/>
                <a:gd name="T24" fmla="*/ 89 w 210"/>
                <a:gd name="T25" fmla="*/ 149 h 260"/>
                <a:gd name="T26" fmla="*/ 14 w 210"/>
                <a:gd name="T27" fmla="*/ 244 h 260"/>
                <a:gd name="T28" fmla="*/ 23 w 210"/>
                <a:gd name="T29" fmla="*/ 252 h 260"/>
                <a:gd name="T30" fmla="*/ 98 w 210"/>
                <a:gd name="T31" fmla="*/ 182 h 260"/>
                <a:gd name="T32" fmla="*/ 170 w 210"/>
                <a:gd name="T33" fmla="*/ 55 h 260"/>
                <a:gd name="T34" fmla="*/ 210 w 210"/>
                <a:gd name="T35" fmla="*/ 27 h 260"/>
                <a:gd name="T36" fmla="*/ 196 w 210"/>
                <a:gd name="T37" fmla="*/ 11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60">
                  <a:moveTo>
                    <a:pt x="196" y="11"/>
                  </a:moveTo>
                  <a:cubicBezTo>
                    <a:pt x="189" y="9"/>
                    <a:pt x="184" y="19"/>
                    <a:pt x="184" y="19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6" y="23"/>
                    <a:pt x="140" y="6"/>
                    <a:pt x="140" y="6"/>
                  </a:cubicBezTo>
                  <a:cubicBezTo>
                    <a:pt x="128" y="0"/>
                    <a:pt x="126" y="7"/>
                    <a:pt x="126" y="7"/>
                  </a:cubicBezTo>
                  <a:cubicBezTo>
                    <a:pt x="122" y="16"/>
                    <a:pt x="132" y="35"/>
                    <a:pt x="132" y="35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75" y="73"/>
                    <a:pt x="89" y="54"/>
                    <a:pt x="89" y="54"/>
                  </a:cubicBezTo>
                  <a:cubicBezTo>
                    <a:pt x="87" y="39"/>
                    <a:pt x="78" y="56"/>
                    <a:pt x="78" y="56"/>
                  </a:cubicBezTo>
                  <a:cubicBezTo>
                    <a:pt x="67" y="81"/>
                    <a:pt x="79" y="105"/>
                    <a:pt x="79" y="105"/>
                  </a:cubicBezTo>
                  <a:cubicBezTo>
                    <a:pt x="90" y="123"/>
                    <a:pt x="108" y="112"/>
                    <a:pt x="112" y="109"/>
                  </a:cubicBezTo>
                  <a:cubicBezTo>
                    <a:pt x="106" y="115"/>
                    <a:pt x="89" y="149"/>
                    <a:pt x="89" y="149"/>
                  </a:cubicBezTo>
                  <a:cubicBezTo>
                    <a:pt x="68" y="204"/>
                    <a:pt x="14" y="244"/>
                    <a:pt x="14" y="244"/>
                  </a:cubicBezTo>
                  <a:cubicBezTo>
                    <a:pt x="0" y="260"/>
                    <a:pt x="23" y="252"/>
                    <a:pt x="23" y="252"/>
                  </a:cubicBezTo>
                  <a:cubicBezTo>
                    <a:pt x="44" y="243"/>
                    <a:pt x="98" y="182"/>
                    <a:pt x="98" y="182"/>
                  </a:cubicBezTo>
                  <a:cubicBezTo>
                    <a:pt x="175" y="91"/>
                    <a:pt x="170" y="55"/>
                    <a:pt x="170" y="55"/>
                  </a:cubicBezTo>
                  <a:cubicBezTo>
                    <a:pt x="188" y="47"/>
                    <a:pt x="210" y="27"/>
                    <a:pt x="210" y="27"/>
                  </a:cubicBezTo>
                  <a:lnTo>
                    <a:pt x="19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9"/>
            <p:cNvSpPr/>
            <p:nvPr/>
          </p:nvSpPr>
          <p:spPr bwMode="auto">
            <a:xfrm>
              <a:off x="8166100" y="3233738"/>
              <a:ext cx="246063" cy="428625"/>
            </a:xfrm>
            <a:custGeom>
              <a:avLst/>
              <a:gdLst>
                <a:gd name="T0" fmla="*/ 9 w 58"/>
                <a:gd name="T1" fmla="*/ 23 h 101"/>
                <a:gd name="T2" fmla="*/ 9 w 58"/>
                <a:gd name="T3" fmla="*/ 86 h 101"/>
                <a:gd name="T4" fmla="*/ 14 w 58"/>
                <a:gd name="T5" fmla="*/ 96 h 101"/>
                <a:gd name="T6" fmla="*/ 51 w 58"/>
                <a:gd name="T7" fmla="*/ 50 h 101"/>
                <a:gd name="T8" fmla="*/ 21 w 58"/>
                <a:gd name="T9" fmla="*/ 11 h 101"/>
                <a:gd name="T10" fmla="*/ 9 w 58"/>
                <a:gd name="T11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1">
                  <a:moveTo>
                    <a:pt x="9" y="23"/>
                  </a:moveTo>
                  <a:cubicBezTo>
                    <a:pt x="9" y="23"/>
                    <a:pt x="23" y="73"/>
                    <a:pt x="9" y="86"/>
                  </a:cubicBezTo>
                  <a:cubicBezTo>
                    <a:pt x="9" y="86"/>
                    <a:pt x="0" y="101"/>
                    <a:pt x="14" y="96"/>
                  </a:cubicBezTo>
                  <a:cubicBezTo>
                    <a:pt x="14" y="96"/>
                    <a:pt x="35" y="62"/>
                    <a:pt x="51" y="50"/>
                  </a:cubicBezTo>
                  <a:cubicBezTo>
                    <a:pt x="51" y="50"/>
                    <a:pt x="58" y="24"/>
                    <a:pt x="21" y="11"/>
                  </a:cubicBezTo>
                  <a:cubicBezTo>
                    <a:pt x="21" y="11"/>
                    <a:pt x="1" y="0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0"/>
            <p:cNvSpPr>
              <a:spLocks noEditPoints="1"/>
            </p:cNvSpPr>
            <p:nvPr/>
          </p:nvSpPr>
          <p:spPr bwMode="auto">
            <a:xfrm>
              <a:off x="8755063" y="2305050"/>
              <a:ext cx="923925" cy="1587500"/>
            </a:xfrm>
            <a:custGeom>
              <a:avLst/>
              <a:gdLst>
                <a:gd name="T0" fmla="*/ 140 w 218"/>
                <a:gd name="T1" fmla="*/ 7 h 373"/>
                <a:gd name="T2" fmla="*/ 135 w 218"/>
                <a:gd name="T3" fmla="*/ 15 h 373"/>
                <a:gd name="T4" fmla="*/ 112 w 218"/>
                <a:gd name="T5" fmla="*/ 34 h 373"/>
                <a:gd name="T6" fmla="*/ 88 w 218"/>
                <a:gd name="T7" fmla="*/ 44 h 373"/>
                <a:gd name="T8" fmla="*/ 78 w 218"/>
                <a:gd name="T9" fmla="*/ 59 h 373"/>
                <a:gd name="T10" fmla="*/ 39 w 218"/>
                <a:gd name="T11" fmla="*/ 96 h 373"/>
                <a:gd name="T12" fmla="*/ 22 w 218"/>
                <a:gd name="T13" fmla="*/ 82 h 373"/>
                <a:gd name="T14" fmla="*/ 11 w 218"/>
                <a:gd name="T15" fmla="*/ 90 h 373"/>
                <a:gd name="T16" fmla="*/ 17 w 218"/>
                <a:gd name="T17" fmla="*/ 125 h 373"/>
                <a:gd name="T18" fmla="*/ 43 w 218"/>
                <a:gd name="T19" fmla="*/ 111 h 373"/>
                <a:gd name="T20" fmla="*/ 83 w 218"/>
                <a:gd name="T21" fmla="*/ 70 h 373"/>
                <a:gd name="T22" fmla="*/ 112 w 218"/>
                <a:gd name="T23" fmla="*/ 78 h 373"/>
                <a:gd name="T24" fmla="*/ 103 w 218"/>
                <a:gd name="T25" fmla="*/ 99 h 373"/>
                <a:gd name="T26" fmla="*/ 28 w 218"/>
                <a:gd name="T27" fmla="*/ 189 h 373"/>
                <a:gd name="T28" fmla="*/ 27 w 218"/>
                <a:gd name="T29" fmla="*/ 220 h 373"/>
                <a:gd name="T30" fmla="*/ 51 w 218"/>
                <a:gd name="T31" fmla="*/ 220 h 373"/>
                <a:gd name="T32" fmla="*/ 76 w 218"/>
                <a:gd name="T33" fmla="*/ 194 h 373"/>
                <a:gd name="T34" fmla="*/ 67 w 218"/>
                <a:gd name="T35" fmla="*/ 231 h 373"/>
                <a:gd name="T36" fmla="*/ 90 w 218"/>
                <a:gd name="T37" fmla="*/ 244 h 373"/>
                <a:gd name="T38" fmla="*/ 125 w 218"/>
                <a:gd name="T39" fmla="*/ 255 h 373"/>
                <a:gd name="T40" fmla="*/ 3 w 218"/>
                <a:gd name="T41" fmla="*/ 309 h 373"/>
                <a:gd name="T42" fmla="*/ 102 w 218"/>
                <a:gd name="T43" fmla="*/ 361 h 373"/>
                <a:gd name="T44" fmla="*/ 148 w 218"/>
                <a:gd name="T45" fmla="*/ 325 h 373"/>
                <a:gd name="T46" fmla="*/ 149 w 218"/>
                <a:gd name="T47" fmla="*/ 288 h 373"/>
                <a:gd name="T48" fmla="*/ 154 w 218"/>
                <a:gd name="T49" fmla="*/ 280 h 373"/>
                <a:gd name="T50" fmla="*/ 179 w 218"/>
                <a:gd name="T51" fmla="*/ 286 h 373"/>
                <a:gd name="T52" fmla="*/ 193 w 218"/>
                <a:gd name="T53" fmla="*/ 286 h 373"/>
                <a:gd name="T54" fmla="*/ 188 w 218"/>
                <a:gd name="T55" fmla="*/ 262 h 373"/>
                <a:gd name="T56" fmla="*/ 142 w 218"/>
                <a:gd name="T57" fmla="*/ 256 h 373"/>
                <a:gd name="T58" fmla="*/ 99 w 218"/>
                <a:gd name="T59" fmla="*/ 224 h 373"/>
                <a:gd name="T60" fmla="*/ 114 w 218"/>
                <a:gd name="T61" fmla="*/ 162 h 373"/>
                <a:gd name="T62" fmla="*/ 75 w 218"/>
                <a:gd name="T63" fmla="*/ 168 h 373"/>
                <a:gd name="T64" fmla="*/ 111 w 218"/>
                <a:gd name="T65" fmla="*/ 129 h 373"/>
                <a:gd name="T66" fmla="*/ 120 w 218"/>
                <a:gd name="T67" fmla="*/ 111 h 373"/>
                <a:gd name="T68" fmla="*/ 141 w 218"/>
                <a:gd name="T69" fmla="*/ 80 h 373"/>
                <a:gd name="T70" fmla="*/ 172 w 218"/>
                <a:gd name="T71" fmla="*/ 13 h 373"/>
                <a:gd name="T72" fmla="*/ 140 w 218"/>
                <a:gd name="T73" fmla="*/ 7 h 373"/>
                <a:gd name="T74" fmla="*/ 129 w 218"/>
                <a:gd name="T75" fmla="*/ 314 h 373"/>
                <a:gd name="T76" fmla="*/ 63 w 218"/>
                <a:gd name="T77" fmla="*/ 330 h 373"/>
                <a:gd name="T78" fmla="*/ 79 w 218"/>
                <a:gd name="T79" fmla="*/ 301 h 373"/>
                <a:gd name="T80" fmla="*/ 114 w 218"/>
                <a:gd name="T81" fmla="*/ 283 h 373"/>
                <a:gd name="T82" fmla="*/ 129 w 218"/>
                <a:gd name="T83" fmla="*/ 314 h 373"/>
                <a:gd name="T84" fmla="*/ 119 w 218"/>
                <a:gd name="T85" fmla="*/ 50 h 373"/>
                <a:gd name="T86" fmla="*/ 123 w 218"/>
                <a:gd name="T87" fmla="*/ 42 h 373"/>
                <a:gd name="T88" fmla="*/ 136 w 218"/>
                <a:gd name="T89" fmla="*/ 33 h 373"/>
                <a:gd name="T90" fmla="*/ 119 w 218"/>
                <a:gd name="T91" fmla="*/ 5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373">
                  <a:moveTo>
                    <a:pt x="140" y="7"/>
                  </a:moveTo>
                  <a:cubicBezTo>
                    <a:pt x="135" y="15"/>
                    <a:pt x="135" y="15"/>
                    <a:pt x="135" y="15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4"/>
                    <a:pt x="113" y="52"/>
                    <a:pt x="88" y="44"/>
                  </a:cubicBezTo>
                  <a:cubicBezTo>
                    <a:pt x="88" y="44"/>
                    <a:pt x="79" y="44"/>
                    <a:pt x="78" y="5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26" y="107"/>
                    <a:pt x="22" y="82"/>
                  </a:cubicBezTo>
                  <a:cubicBezTo>
                    <a:pt x="22" y="82"/>
                    <a:pt x="18" y="63"/>
                    <a:pt x="11" y="90"/>
                  </a:cubicBezTo>
                  <a:cubicBezTo>
                    <a:pt x="11" y="90"/>
                    <a:pt x="10" y="120"/>
                    <a:pt x="17" y="125"/>
                  </a:cubicBezTo>
                  <a:cubicBezTo>
                    <a:pt x="17" y="125"/>
                    <a:pt x="41" y="132"/>
                    <a:pt x="43" y="111"/>
                  </a:cubicBezTo>
                  <a:cubicBezTo>
                    <a:pt x="43" y="111"/>
                    <a:pt x="78" y="76"/>
                    <a:pt x="83" y="70"/>
                  </a:cubicBezTo>
                  <a:cubicBezTo>
                    <a:pt x="83" y="70"/>
                    <a:pt x="104" y="82"/>
                    <a:pt x="112" y="78"/>
                  </a:cubicBezTo>
                  <a:cubicBezTo>
                    <a:pt x="112" y="78"/>
                    <a:pt x="120" y="81"/>
                    <a:pt x="103" y="99"/>
                  </a:cubicBezTo>
                  <a:cubicBezTo>
                    <a:pt x="103" y="99"/>
                    <a:pt x="44" y="188"/>
                    <a:pt x="28" y="189"/>
                  </a:cubicBezTo>
                  <a:cubicBezTo>
                    <a:pt x="28" y="189"/>
                    <a:pt x="21" y="209"/>
                    <a:pt x="27" y="220"/>
                  </a:cubicBezTo>
                  <a:cubicBezTo>
                    <a:pt x="27" y="220"/>
                    <a:pt x="47" y="225"/>
                    <a:pt x="51" y="220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4"/>
                    <a:pt x="80" y="207"/>
                    <a:pt x="67" y="231"/>
                  </a:cubicBezTo>
                  <a:cubicBezTo>
                    <a:pt x="67" y="231"/>
                    <a:pt x="66" y="257"/>
                    <a:pt x="90" y="244"/>
                  </a:cubicBezTo>
                  <a:cubicBezTo>
                    <a:pt x="90" y="244"/>
                    <a:pt x="118" y="236"/>
                    <a:pt x="125" y="255"/>
                  </a:cubicBezTo>
                  <a:cubicBezTo>
                    <a:pt x="125" y="255"/>
                    <a:pt x="77" y="246"/>
                    <a:pt x="3" y="309"/>
                  </a:cubicBezTo>
                  <a:cubicBezTo>
                    <a:pt x="3" y="309"/>
                    <a:pt x="0" y="332"/>
                    <a:pt x="102" y="361"/>
                  </a:cubicBezTo>
                  <a:cubicBezTo>
                    <a:pt x="102" y="361"/>
                    <a:pt x="143" y="373"/>
                    <a:pt x="148" y="325"/>
                  </a:cubicBezTo>
                  <a:cubicBezTo>
                    <a:pt x="149" y="288"/>
                    <a:pt x="149" y="288"/>
                    <a:pt x="149" y="288"/>
                  </a:cubicBezTo>
                  <a:cubicBezTo>
                    <a:pt x="149" y="288"/>
                    <a:pt x="143" y="283"/>
                    <a:pt x="154" y="280"/>
                  </a:cubicBezTo>
                  <a:cubicBezTo>
                    <a:pt x="179" y="286"/>
                    <a:pt x="179" y="286"/>
                    <a:pt x="179" y="286"/>
                  </a:cubicBezTo>
                  <a:cubicBezTo>
                    <a:pt x="179" y="286"/>
                    <a:pt x="186" y="300"/>
                    <a:pt x="193" y="286"/>
                  </a:cubicBezTo>
                  <a:cubicBezTo>
                    <a:pt x="193" y="286"/>
                    <a:pt x="218" y="277"/>
                    <a:pt x="188" y="262"/>
                  </a:cubicBezTo>
                  <a:cubicBezTo>
                    <a:pt x="142" y="256"/>
                    <a:pt x="142" y="256"/>
                    <a:pt x="142" y="256"/>
                  </a:cubicBezTo>
                  <a:cubicBezTo>
                    <a:pt x="142" y="256"/>
                    <a:pt x="151" y="228"/>
                    <a:pt x="99" y="224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2"/>
                    <a:pt x="102" y="141"/>
                    <a:pt x="75" y="168"/>
                  </a:cubicBezTo>
                  <a:cubicBezTo>
                    <a:pt x="75" y="168"/>
                    <a:pt x="98" y="137"/>
                    <a:pt x="111" y="129"/>
                  </a:cubicBezTo>
                  <a:cubicBezTo>
                    <a:pt x="111" y="129"/>
                    <a:pt x="118" y="129"/>
                    <a:pt x="120" y="111"/>
                  </a:cubicBezTo>
                  <a:cubicBezTo>
                    <a:pt x="120" y="111"/>
                    <a:pt x="130" y="109"/>
                    <a:pt x="141" y="80"/>
                  </a:cubicBezTo>
                  <a:cubicBezTo>
                    <a:pt x="141" y="80"/>
                    <a:pt x="157" y="80"/>
                    <a:pt x="172" y="13"/>
                  </a:cubicBezTo>
                  <a:cubicBezTo>
                    <a:pt x="172" y="13"/>
                    <a:pt x="152" y="0"/>
                    <a:pt x="140" y="7"/>
                  </a:cubicBezTo>
                  <a:close/>
                  <a:moveTo>
                    <a:pt x="129" y="314"/>
                  </a:moveTo>
                  <a:cubicBezTo>
                    <a:pt x="123" y="356"/>
                    <a:pt x="63" y="330"/>
                    <a:pt x="63" y="330"/>
                  </a:cubicBezTo>
                  <a:cubicBezTo>
                    <a:pt x="32" y="324"/>
                    <a:pt x="79" y="301"/>
                    <a:pt x="79" y="301"/>
                  </a:cubicBezTo>
                  <a:cubicBezTo>
                    <a:pt x="114" y="283"/>
                    <a:pt x="114" y="283"/>
                    <a:pt x="114" y="283"/>
                  </a:cubicBezTo>
                  <a:cubicBezTo>
                    <a:pt x="145" y="270"/>
                    <a:pt x="129" y="314"/>
                    <a:pt x="129" y="314"/>
                  </a:cubicBezTo>
                  <a:close/>
                  <a:moveTo>
                    <a:pt x="119" y="50"/>
                  </a:moveTo>
                  <a:cubicBezTo>
                    <a:pt x="119" y="50"/>
                    <a:pt x="118" y="45"/>
                    <a:pt x="123" y="42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28" y="63"/>
                    <a:pt x="11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1"/>
            <p:cNvSpPr>
              <a:spLocks noEditPoints="1"/>
            </p:cNvSpPr>
            <p:nvPr/>
          </p:nvSpPr>
          <p:spPr bwMode="auto">
            <a:xfrm>
              <a:off x="6375400" y="2355850"/>
              <a:ext cx="836613" cy="1490663"/>
            </a:xfrm>
            <a:custGeom>
              <a:avLst/>
              <a:gdLst>
                <a:gd name="T0" fmla="*/ 115 w 197"/>
                <a:gd name="T1" fmla="*/ 250 h 350"/>
                <a:gd name="T2" fmla="*/ 144 w 197"/>
                <a:gd name="T3" fmla="*/ 194 h 350"/>
                <a:gd name="T4" fmla="*/ 141 w 197"/>
                <a:gd name="T5" fmla="*/ 178 h 350"/>
                <a:gd name="T6" fmla="*/ 145 w 197"/>
                <a:gd name="T7" fmla="*/ 168 h 350"/>
                <a:gd name="T8" fmla="*/ 137 w 197"/>
                <a:gd name="T9" fmla="*/ 162 h 350"/>
                <a:gd name="T10" fmla="*/ 119 w 197"/>
                <a:gd name="T11" fmla="*/ 145 h 350"/>
                <a:gd name="T12" fmla="*/ 129 w 197"/>
                <a:gd name="T13" fmla="*/ 132 h 350"/>
                <a:gd name="T14" fmla="*/ 171 w 197"/>
                <a:gd name="T15" fmla="*/ 107 h 350"/>
                <a:gd name="T16" fmla="*/ 191 w 197"/>
                <a:gd name="T17" fmla="*/ 60 h 350"/>
                <a:gd name="T18" fmla="*/ 181 w 197"/>
                <a:gd name="T19" fmla="*/ 46 h 350"/>
                <a:gd name="T20" fmla="*/ 168 w 197"/>
                <a:gd name="T21" fmla="*/ 62 h 350"/>
                <a:gd name="T22" fmla="*/ 133 w 197"/>
                <a:gd name="T23" fmla="*/ 90 h 350"/>
                <a:gd name="T24" fmla="*/ 151 w 197"/>
                <a:gd name="T25" fmla="*/ 35 h 350"/>
                <a:gd name="T26" fmla="*/ 149 w 197"/>
                <a:gd name="T27" fmla="*/ 15 h 350"/>
                <a:gd name="T28" fmla="*/ 137 w 197"/>
                <a:gd name="T29" fmla="*/ 30 h 350"/>
                <a:gd name="T30" fmla="*/ 90 w 197"/>
                <a:gd name="T31" fmla="*/ 123 h 350"/>
                <a:gd name="T32" fmla="*/ 60 w 197"/>
                <a:gd name="T33" fmla="*/ 138 h 350"/>
                <a:gd name="T34" fmla="*/ 45 w 197"/>
                <a:gd name="T35" fmla="*/ 154 h 350"/>
                <a:gd name="T36" fmla="*/ 69 w 197"/>
                <a:gd name="T37" fmla="*/ 173 h 350"/>
                <a:gd name="T38" fmla="*/ 41 w 197"/>
                <a:gd name="T39" fmla="*/ 234 h 350"/>
                <a:gd name="T40" fmla="*/ 32 w 197"/>
                <a:gd name="T41" fmla="*/ 251 h 350"/>
                <a:gd name="T42" fmla="*/ 52 w 197"/>
                <a:gd name="T43" fmla="*/ 265 h 350"/>
                <a:gd name="T44" fmla="*/ 85 w 197"/>
                <a:gd name="T45" fmla="*/ 246 h 350"/>
                <a:gd name="T46" fmla="*/ 88 w 197"/>
                <a:gd name="T47" fmla="*/ 253 h 350"/>
                <a:gd name="T48" fmla="*/ 78 w 197"/>
                <a:gd name="T49" fmla="*/ 281 h 350"/>
                <a:gd name="T50" fmla="*/ 48 w 197"/>
                <a:gd name="T51" fmla="*/ 302 h 350"/>
                <a:gd name="T52" fmla="*/ 34 w 197"/>
                <a:gd name="T53" fmla="*/ 306 h 350"/>
                <a:gd name="T54" fmla="*/ 31 w 197"/>
                <a:gd name="T55" fmla="*/ 339 h 350"/>
                <a:gd name="T56" fmla="*/ 51 w 197"/>
                <a:gd name="T57" fmla="*/ 332 h 350"/>
                <a:gd name="T58" fmla="*/ 65 w 197"/>
                <a:gd name="T59" fmla="*/ 309 h 350"/>
                <a:gd name="T60" fmla="*/ 108 w 197"/>
                <a:gd name="T61" fmla="*/ 342 h 350"/>
                <a:gd name="T62" fmla="*/ 115 w 197"/>
                <a:gd name="T63" fmla="*/ 309 h 350"/>
                <a:gd name="T64" fmla="*/ 115 w 197"/>
                <a:gd name="T65" fmla="*/ 250 h 350"/>
                <a:gd name="T66" fmla="*/ 85 w 197"/>
                <a:gd name="T67" fmla="*/ 220 h 350"/>
                <a:gd name="T68" fmla="*/ 66 w 197"/>
                <a:gd name="T69" fmla="*/ 232 h 350"/>
                <a:gd name="T70" fmla="*/ 82 w 197"/>
                <a:gd name="T71" fmla="*/ 178 h 350"/>
                <a:gd name="T72" fmla="*/ 106 w 197"/>
                <a:gd name="T73" fmla="*/ 154 h 350"/>
                <a:gd name="T74" fmla="*/ 95 w 197"/>
                <a:gd name="T75" fmla="*/ 197 h 350"/>
                <a:gd name="T76" fmla="*/ 85 w 197"/>
                <a:gd name="T77" fmla="*/ 22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350">
                  <a:moveTo>
                    <a:pt x="115" y="250"/>
                  </a:moveTo>
                  <a:cubicBezTo>
                    <a:pt x="115" y="250"/>
                    <a:pt x="109" y="233"/>
                    <a:pt x="144" y="194"/>
                  </a:cubicBezTo>
                  <a:cubicBezTo>
                    <a:pt x="141" y="178"/>
                    <a:pt x="141" y="178"/>
                    <a:pt x="141" y="178"/>
                  </a:cubicBezTo>
                  <a:cubicBezTo>
                    <a:pt x="145" y="168"/>
                    <a:pt x="145" y="168"/>
                    <a:pt x="145" y="168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7" y="162"/>
                    <a:pt x="136" y="145"/>
                    <a:pt x="119" y="145"/>
                  </a:cubicBezTo>
                  <a:cubicBezTo>
                    <a:pt x="119" y="145"/>
                    <a:pt x="110" y="143"/>
                    <a:pt x="129" y="132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7" y="52"/>
                    <a:pt x="181" y="46"/>
                  </a:cubicBezTo>
                  <a:cubicBezTo>
                    <a:pt x="181" y="46"/>
                    <a:pt x="179" y="56"/>
                    <a:pt x="168" y="62"/>
                  </a:cubicBezTo>
                  <a:cubicBezTo>
                    <a:pt x="157" y="67"/>
                    <a:pt x="141" y="81"/>
                    <a:pt x="133" y="90"/>
                  </a:cubicBezTo>
                  <a:cubicBezTo>
                    <a:pt x="133" y="90"/>
                    <a:pt x="150" y="45"/>
                    <a:pt x="151" y="35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38" y="0"/>
                    <a:pt x="137" y="30"/>
                  </a:cubicBezTo>
                  <a:cubicBezTo>
                    <a:pt x="90" y="123"/>
                    <a:pt x="90" y="123"/>
                    <a:pt x="90" y="123"/>
                  </a:cubicBezTo>
                  <a:cubicBezTo>
                    <a:pt x="60" y="138"/>
                    <a:pt x="60" y="138"/>
                    <a:pt x="60" y="138"/>
                  </a:cubicBezTo>
                  <a:cubicBezTo>
                    <a:pt x="60" y="138"/>
                    <a:pt x="32" y="132"/>
                    <a:pt x="45" y="154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41" y="234"/>
                    <a:pt x="41" y="234"/>
                    <a:pt x="41" y="234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85" y="246"/>
                    <a:pt x="85" y="246"/>
                    <a:pt x="85" y="246"/>
                  </a:cubicBezTo>
                  <a:cubicBezTo>
                    <a:pt x="85" y="246"/>
                    <a:pt x="89" y="246"/>
                    <a:pt x="88" y="253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8" y="281"/>
                    <a:pt x="56" y="303"/>
                    <a:pt x="48" y="302"/>
                  </a:cubicBezTo>
                  <a:cubicBezTo>
                    <a:pt x="48" y="302"/>
                    <a:pt x="45" y="302"/>
                    <a:pt x="34" y="306"/>
                  </a:cubicBezTo>
                  <a:cubicBezTo>
                    <a:pt x="34" y="306"/>
                    <a:pt x="0" y="323"/>
                    <a:pt x="31" y="339"/>
                  </a:cubicBezTo>
                  <a:cubicBezTo>
                    <a:pt x="31" y="339"/>
                    <a:pt x="41" y="350"/>
                    <a:pt x="51" y="332"/>
                  </a:cubicBezTo>
                  <a:cubicBezTo>
                    <a:pt x="65" y="309"/>
                    <a:pt x="65" y="309"/>
                    <a:pt x="65" y="309"/>
                  </a:cubicBezTo>
                  <a:cubicBezTo>
                    <a:pt x="108" y="342"/>
                    <a:pt x="108" y="342"/>
                    <a:pt x="108" y="342"/>
                  </a:cubicBezTo>
                  <a:cubicBezTo>
                    <a:pt x="108" y="342"/>
                    <a:pt x="117" y="330"/>
                    <a:pt x="115" y="309"/>
                  </a:cubicBezTo>
                  <a:lnTo>
                    <a:pt x="115" y="250"/>
                  </a:lnTo>
                  <a:close/>
                  <a:moveTo>
                    <a:pt x="85" y="220"/>
                  </a:moveTo>
                  <a:cubicBezTo>
                    <a:pt x="66" y="232"/>
                    <a:pt x="66" y="232"/>
                    <a:pt x="66" y="232"/>
                  </a:cubicBezTo>
                  <a:cubicBezTo>
                    <a:pt x="82" y="178"/>
                    <a:pt x="82" y="178"/>
                    <a:pt x="82" y="178"/>
                  </a:cubicBezTo>
                  <a:cubicBezTo>
                    <a:pt x="87" y="161"/>
                    <a:pt x="106" y="154"/>
                    <a:pt x="106" y="154"/>
                  </a:cubicBezTo>
                  <a:cubicBezTo>
                    <a:pt x="105" y="170"/>
                    <a:pt x="95" y="197"/>
                    <a:pt x="95" y="197"/>
                  </a:cubicBezTo>
                  <a:cubicBezTo>
                    <a:pt x="90" y="212"/>
                    <a:pt x="85" y="220"/>
                    <a:pt x="85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"/>
            <p:cNvSpPr/>
            <p:nvPr/>
          </p:nvSpPr>
          <p:spPr bwMode="auto">
            <a:xfrm>
              <a:off x="6842125" y="3475038"/>
              <a:ext cx="296863" cy="265113"/>
            </a:xfrm>
            <a:custGeom>
              <a:avLst/>
              <a:gdLst>
                <a:gd name="T0" fmla="*/ 51 w 70"/>
                <a:gd name="T1" fmla="*/ 9 h 62"/>
                <a:gd name="T2" fmla="*/ 22 w 70"/>
                <a:gd name="T3" fmla="*/ 0 h 62"/>
                <a:gd name="T4" fmla="*/ 18 w 70"/>
                <a:gd name="T5" fmla="*/ 12 h 62"/>
                <a:gd name="T6" fmla="*/ 37 w 70"/>
                <a:gd name="T7" fmla="*/ 39 h 62"/>
                <a:gd name="T8" fmla="*/ 57 w 70"/>
                <a:gd name="T9" fmla="*/ 44 h 62"/>
                <a:gd name="T10" fmla="*/ 64 w 70"/>
                <a:gd name="T11" fmla="*/ 30 h 62"/>
                <a:gd name="T12" fmla="*/ 51 w 70"/>
                <a:gd name="T13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2">
                  <a:moveTo>
                    <a:pt x="51" y="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0" y="1"/>
                    <a:pt x="18" y="12"/>
                  </a:cubicBezTo>
                  <a:cubicBezTo>
                    <a:pt x="18" y="12"/>
                    <a:pt x="32" y="27"/>
                    <a:pt x="37" y="39"/>
                  </a:cubicBezTo>
                  <a:cubicBezTo>
                    <a:pt x="37" y="39"/>
                    <a:pt x="42" y="62"/>
                    <a:pt x="57" y="4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70" y="17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3"/>
            <p:cNvSpPr/>
            <p:nvPr/>
          </p:nvSpPr>
          <p:spPr bwMode="auto">
            <a:xfrm>
              <a:off x="519271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0 w 39"/>
                <a:gd name="T11" fmla="*/ 50 h 50"/>
                <a:gd name="T12" fmla="*/ 7 w 39"/>
                <a:gd name="T13" fmla="*/ 48 h 50"/>
                <a:gd name="T14" fmla="*/ 4 w 39"/>
                <a:gd name="T15" fmla="*/ 50 h 50"/>
                <a:gd name="T16" fmla="*/ 2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2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0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4" y="49"/>
                    <a:pt x="4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2" y="20"/>
                    <a:pt x="2" y="13"/>
                  </a:cubicBezTo>
                  <a:cubicBezTo>
                    <a:pt x="2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"/>
            <p:cNvSpPr/>
            <p:nvPr/>
          </p:nvSpPr>
          <p:spPr bwMode="auto">
            <a:xfrm>
              <a:off x="5387975" y="4046538"/>
              <a:ext cx="249238" cy="204788"/>
            </a:xfrm>
            <a:custGeom>
              <a:avLst/>
              <a:gdLst>
                <a:gd name="T0" fmla="*/ 0 w 59"/>
                <a:gd name="T1" fmla="*/ 47 h 48"/>
                <a:gd name="T2" fmla="*/ 8 w 59"/>
                <a:gd name="T3" fmla="*/ 40 h 48"/>
                <a:gd name="T4" fmla="*/ 8 w 59"/>
                <a:gd name="T5" fmla="*/ 8 h 48"/>
                <a:gd name="T6" fmla="*/ 0 w 59"/>
                <a:gd name="T7" fmla="*/ 2 h 48"/>
                <a:gd name="T8" fmla="*/ 0 w 59"/>
                <a:gd name="T9" fmla="*/ 0 h 48"/>
                <a:gd name="T10" fmla="*/ 24 w 59"/>
                <a:gd name="T11" fmla="*/ 0 h 48"/>
                <a:gd name="T12" fmla="*/ 24 w 59"/>
                <a:gd name="T13" fmla="*/ 2 h 48"/>
                <a:gd name="T14" fmla="*/ 17 w 59"/>
                <a:gd name="T15" fmla="*/ 8 h 48"/>
                <a:gd name="T16" fmla="*/ 17 w 59"/>
                <a:gd name="T17" fmla="*/ 22 h 48"/>
                <a:gd name="T18" fmla="*/ 43 w 59"/>
                <a:gd name="T19" fmla="*/ 22 h 48"/>
                <a:gd name="T20" fmla="*/ 43 w 59"/>
                <a:gd name="T21" fmla="*/ 8 h 48"/>
                <a:gd name="T22" fmla="*/ 35 w 59"/>
                <a:gd name="T23" fmla="*/ 2 h 48"/>
                <a:gd name="T24" fmla="*/ 35 w 59"/>
                <a:gd name="T25" fmla="*/ 0 h 48"/>
                <a:gd name="T26" fmla="*/ 59 w 59"/>
                <a:gd name="T27" fmla="*/ 0 h 48"/>
                <a:gd name="T28" fmla="*/ 59 w 59"/>
                <a:gd name="T29" fmla="*/ 2 h 48"/>
                <a:gd name="T30" fmla="*/ 52 w 59"/>
                <a:gd name="T31" fmla="*/ 8 h 48"/>
                <a:gd name="T32" fmla="*/ 52 w 59"/>
                <a:gd name="T33" fmla="*/ 41 h 48"/>
                <a:gd name="T34" fmla="*/ 59 w 59"/>
                <a:gd name="T35" fmla="*/ 47 h 48"/>
                <a:gd name="T36" fmla="*/ 59 w 59"/>
                <a:gd name="T37" fmla="*/ 48 h 48"/>
                <a:gd name="T38" fmla="*/ 35 w 59"/>
                <a:gd name="T39" fmla="*/ 48 h 48"/>
                <a:gd name="T40" fmla="*/ 35 w 59"/>
                <a:gd name="T41" fmla="*/ 47 h 48"/>
                <a:gd name="T42" fmla="*/ 43 w 59"/>
                <a:gd name="T43" fmla="*/ 40 h 48"/>
                <a:gd name="T44" fmla="*/ 43 w 59"/>
                <a:gd name="T45" fmla="*/ 26 h 48"/>
                <a:gd name="T46" fmla="*/ 17 w 59"/>
                <a:gd name="T47" fmla="*/ 26 h 48"/>
                <a:gd name="T48" fmla="*/ 17 w 59"/>
                <a:gd name="T49" fmla="*/ 41 h 48"/>
                <a:gd name="T50" fmla="*/ 24 w 59"/>
                <a:gd name="T51" fmla="*/ 47 h 48"/>
                <a:gd name="T52" fmla="*/ 24 w 59"/>
                <a:gd name="T53" fmla="*/ 48 h 48"/>
                <a:gd name="T54" fmla="*/ 0 w 59"/>
                <a:gd name="T55" fmla="*/ 48 h 48"/>
                <a:gd name="T56" fmla="*/ 0 w 59"/>
                <a:gd name="T5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9" h="48">
                  <a:moveTo>
                    <a:pt x="0" y="47"/>
                  </a:moveTo>
                  <a:cubicBezTo>
                    <a:pt x="7" y="47"/>
                    <a:pt x="8" y="45"/>
                    <a:pt x="8" y="4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2" y="2"/>
                    <a:pt x="35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3" y="2"/>
                    <a:pt x="52" y="3"/>
                    <a:pt x="52" y="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5"/>
                    <a:pt x="53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3" y="47"/>
                    <a:pt x="43" y="45"/>
                    <a:pt x="43" y="40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5"/>
                    <a:pt x="17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5"/>
            <p:cNvSpPr>
              <a:spLocks noEditPoints="1"/>
            </p:cNvSpPr>
            <p:nvPr/>
          </p:nvSpPr>
          <p:spPr bwMode="auto">
            <a:xfrm>
              <a:off x="5649913" y="4046538"/>
              <a:ext cx="258763" cy="204788"/>
            </a:xfrm>
            <a:custGeom>
              <a:avLst/>
              <a:gdLst>
                <a:gd name="T0" fmla="*/ 18 w 61"/>
                <a:gd name="T1" fmla="*/ 30 h 48"/>
                <a:gd name="T2" fmla="*/ 28 w 61"/>
                <a:gd name="T3" fmla="*/ 10 h 48"/>
                <a:gd name="T4" fmla="*/ 38 w 61"/>
                <a:gd name="T5" fmla="*/ 30 h 48"/>
                <a:gd name="T6" fmla="*/ 18 w 61"/>
                <a:gd name="T7" fmla="*/ 30 h 48"/>
                <a:gd name="T8" fmla="*/ 61 w 61"/>
                <a:gd name="T9" fmla="*/ 47 h 48"/>
                <a:gd name="T10" fmla="*/ 53 w 61"/>
                <a:gd name="T11" fmla="*/ 41 h 48"/>
                <a:gd name="T12" fmla="*/ 31 w 61"/>
                <a:gd name="T13" fmla="*/ 0 h 48"/>
                <a:gd name="T14" fmla="*/ 29 w 61"/>
                <a:gd name="T15" fmla="*/ 0 h 48"/>
                <a:gd name="T16" fmla="*/ 11 w 61"/>
                <a:gd name="T17" fmla="*/ 35 h 48"/>
                <a:gd name="T18" fmla="*/ 5 w 61"/>
                <a:gd name="T19" fmla="*/ 45 h 48"/>
                <a:gd name="T20" fmla="*/ 0 w 61"/>
                <a:gd name="T21" fmla="*/ 47 h 48"/>
                <a:gd name="T22" fmla="*/ 0 w 61"/>
                <a:gd name="T23" fmla="*/ 48 h 48"/>
                <a:gd name="T24" fmla="*/ 18 w 61"/>
                <a:gd name="T25" fmla="*/ 48 h 48"/>
                <a:gd name="T26" fmla="*/ 18 w 61"/>
                <a:gd name="T27" fmla="*/ 47 h 48"/>
                <a:gd name="T28" fmla="*/ 12 w 61"/>
                <a:gd name="T29" fmla="*/ 44 h 48"/>
                <a:gd name="T30" fmla="*/ 12 w 61"/>
                <a:gd name="T31" fmla="*/ 41 h 48"/>
                <a:gd name="T32" fmla="*/ 16 w 61"/>
                <a:gd name="T33" fmla="*/ 33 h 48"/>
                <a:gd name="T34" fmla="*/ 39 w 61"/>
                <a:gd name="T35" fmla="*/ 33 h 48"/>
                <a:gd name="T36" fmla="*/ 43 w 61"/>
                <a:gd name="T37" fmla="*/ 40 h 48"/>
                <a:gd name="T38" fmla="*/ 44 w 61"/>
                <a:gd name="T39" fmla="*/ 44 h 48"/>
                <a:gd name="T40" fmla="*/ 38 w 61"/>
                <a:gd name="T41" fmla="*/ 47 h 48"/>
                <a:gd name="T42" fmla="*/ 38 w 61"/>
                <a:gd name="T43" fmla="*/ 48 h 48"/>
                <a:gd name="T44" fmla="*/ 61 w 61"/>
                <a:gd name="T45" fmla="*/ 48 h 48"/>
                <a:gd name="T46" fmla="*/ 61 w 61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8">
                  <a:moveTo>
                    <a:pt x="18" y="3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30"/>
                    <a:pt x="38" y="30"/>
                    <a:pt x="38" y="30"/>
                  </a:cubicBezTo>
                  <a:lnTo>
                    <a:pt x="18" y="30"/>
                  </a:lnTo>
                  <a:close/>
                  <a:moveTo>
                    <a:pt x="61" y="47"/>
                  </a:moveTo>
                  <a:cubicBezTo>
                    <a:pt x="57" y="47"/>
                    <a:pt x="55" y="46"/>
                    <a:pt x="53" y="4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8"/>
                    <a:pt x="7" y="44"/>
                    <a:pt x="5" y="45"/>
                  </a:cubicBezTo>
                  <a:cubicBezTo>
                    <a:pt x="3" y="47"/>
                    <a:pt x="2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2" y="47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1"/>
                    <a:pt x="44" y="43"/>
                    <a:pt x="44" y="44"/>
                  </a:cubicBezTo>
                  <a:cubicBezTo>
                    <a:pt x="44" y="47"/>
                    <a:pt x="42" y="47"/>
                    <a:pt x="38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61" y="48"/>
                    <a:pt x="61" y="48"/>
                    <a:pt x="61" y="48"/>
                  </a:cubicBezTo>
                  <a:lnTo>
                    <a:pt x="6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6"/>
            <p:cNvSpPr/>
            <p:nvPr/>
          </p:nvSpPr>
          <p:spPr bwMode="auto">
            <a:xfrm>
              <a:off x="5918200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7"/>
            <p:cNvSpPr>
              <a:spLocks noEditPoints="1"/>
            </p:cNvSpPr>
            <p:nvPr/>
          </p:nvSpPr>
          <p:spPr bwMode="auto">
            <a:xfrm>
              <a:off x="6184900" y="4046538"/>
              <a:ext cx="246063" cy="204788"/>
            </a:xfrm>
            <a:custGeom>
              <a:avLst/>
              <a:gdLst>
                <a:gd name="T0" fmla="*/ 17 w 58"/>
                <a:gd name="T1" fmla="*/ 6 h 48"/>
                <a:gd name="T2" fmla="*/ 21 w 58"/>
                <a:gd name="T3" fmla="*/ 3 h 48"/>
                <a:gd name="T4" fmla="*/ 41 w 58"/>
                <a:gd name="T5" fmla="*/ 8 h 48"/>
                <a:gd name="T6" fmla="*/ 49 w 58"/>
                <a:gd name="T7" fmla="*/ 25 h 48"/>
                <a:gd name="T8" fmla="*/ 22 w 58"/>
                <a:gd name="T9" fmla="*/ 46 h 48"/>
                <a:gd name="T10" fmla="*/ 17 w 58"/>
                <a:gd name="T11" fmla="*/ 43 h 48"/>
                <a:gd name="T12" fmla="*/ 17 w 58"/>
                <a:gd name="T13" fmla="*/ 6 h 48"/>
                <a:gd name="T14" fmla="*/ 0 w 58"/>
                <a:gd name="T15" fmla="*/ 48 h 48"/>
                <a:gd name="T16" fmla="*/ 25 w 58"/>
                <a:gd name="T17" fmla="*/ 48 h 48"/>
                <a:gd name="T18" fmla="*/ 58 w 58"/>
                <a:gd name="T19" fmla="*/ 25 h 48"/>
                <a:gd name="T20" fmla="*/ 23 w 58"/>
                <a:gd name="T21" fmla="*/ 0 h 48"/>
                <a:gd name="T22" fmla="*/ 0 w 58"/>
                <a:gd name="T23" fmla="*/ 0 h 48"/>
                <a:gd name="T24" fmla="*/ 0 w 58"/>
                <a:gd name="T25" fmla="*/ 2 h 48"/>
                <a:gd name="T26" fmla="*/ 8 w 58"/>
                <a:gd name="T27" fmla="*/ 8 h 48"/>
                <a:gd name="T28" fmla="*/ 8 w 58"/>
                <a:gd name="T29" fmla="*/ 41 h 48"/>
                <a:gd name="T30" fmla="*/ 0 w 58"/>
                <a:gd name="T31" fmla="*/ 47 h 48"/>
                <a:gd name="T32" fmla="*/ 0 w 58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48">
                  <a:moveTo>
                    <a:pt x="17" y="6"/>
                  </a:moveTo>
                  <a:cubicBezTo>
                    <a:pt x="17" y="5"/>
                    <a:pt x="17" y="3"/>
                    <a:pt x="21" y="3"/>
                  </a:cubicBezTo>
                  <a:cubicBezTo>
                    <a:pt x="32" y="3"/>
                    <a:pt x="36" y="5"/>
                    <a:pt x="41" y="8"/>
                  </a:cubicBezTo>
                  <a:cubicBezTo>
                    <a:pt x="47" y="13"/>
                    <a:pt x="49" y="19"/>
                    <a:pt x="49" y="25"/>
                  </a:cubicBezTo>
                  <a:cubicBezTo>
                    <a:pt x="49" y="46"/>
                    <a:pt x="27" y="46"/>
                    <a:pt x="22" y="46"/>
                  </a:cubicBezTo>
                  <a:cubicBezTo>
                    <a:pt x="18" y="46"/>
                    <a:pt x="17" y="45"/>
                    <a:pt x="17" y="43"/>
                  </a:cubicBezTo>
                  <a:lnTo>
                    <a:pt x="17" y="6"/>
                  </a:lnTo>
                  <a:close/>
                  <a:moveTo>
                    <a:pt x="0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51" y="48"/>
                    <a:pt x="58" y="34"/>
                    <a:pt x="58" y="25"/>
                  </a:cubicBezTo>
                  <a:cubicBezTo>
                    <a:pt x="58" y="8"/>
                    <a:pt x="44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2"/>
                    <a:pt x="8" y="3"/>
                    <a:pt x="8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6"/>
                    <a:pt x="7" y="47"/>
                    <a:pt x="0" y="47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8"/>
            <p:cNvSpPr>
              <a:spLocks noEditPoints="1"/>
            </p:cNvSpPr>
            <p:nvPr/>
          </p:nvSpPr>
          <p:spPr bwMode="auto">
            <a:xfrm>
              <a:off x="6456363" y="4041775"/>
              <a:ext cx="241300" cy="212725"/>
            </a:xfrm>
            <a:custGeom>
              <a:avLst/>
              <a:gdLst>
                <a:gd name="T0" fmla="*/ 29 w 57"/>
                <a:gd name="T1" fmla="*/ 48 h 50"/>
                <a:gd name="T2" fmla="*/ 10 w 57"/>
                <a:gd name="T3" fmla="*/ 25 h 50"/>
                <a:gd name="T4" fmla="*/ 29 w 57"/>
                <a:gd name="T5" fmla="*/ 3 h 50"/>
                <a:gd name="T6" fmla="*/ 47 w 57"/>
                <a:gd name="T7" fmla="*/ 25 h 50"/>
                <a:gd name="T8" fmla="*/ 29 w 57"/>
                <a:gd name="T9" fmla="*/ 48 h 50"/>
                <a:gd name="T10" fmla="*/ 29 w 57"/>
                <a:gd name="T11" fmla="*/ 50 h 50"/>
                <a:gd name="T12" fmla="*/ 57 w 57"/>
                <a:gd name="T13" fmla="*/ 26 h 50"/>
                <a:gd name="T14" fmla="*/ 29 w 57"/>
                <a:gd name="T15" fmla="*/ 0 h 50"/>
                <a:gd name="T16" fmla="*/ 0 w 57"/>
                <a:gd name="T17" fmla="*/ 26 h 50"/>
                <a:gd name="T18" fmla="*/ 29 w 57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0">
                  <a:moveTo>
                    <a:pt x="29" y="48"/>
                  </a:moveTo>
                  <a:cubicBezTo>
                    <a:pt x="19" y="48"/>
                    <a:pt x="10" y="41"/>
                    <a:pt x="10" y="25"/>
                  </a:cubicBezTo>
                  <a:cubicBezTo>
                    <a:pt x="10" y="9"/>
                    <a:pt x="20" y="3"/>
                    <a:pt x="29" y="3"/>
                  </a:cubicBezTo>
                  <a:cubicBezTo>
                    <a:pt x="38" y="3"/>
                    <a:pt x="47" y="9"/>
                    <a:pt x="47" y="25"/>
                  </a:cubicBezTo>
                  <a:cubicBezTo>
                    <a:pt x="47" y="41"/>
                    <a:pt x="38" y="48"/>
                    <a:pt x="29" y="48"/>
                  </a:cubicBezTo>
                  <a:close/>
                  <a:moveTo>
                    <a:pt x="29" y="50"/>
                  </a:moveTo>
                  <a:cubicBezTo>
                    <a:pt x="44" y="50"/>
                    <a:pt x="57" y="41"/>
                    <a:pt x="57" y="26"/>
                  </a:cubicBezTo>
                  <a:cubicBezTo>
                    <a:pt x="57" y="9"/>
                    <a:pt x="43" y="0"/>
                    <a:pt x="29" y="0"/>
                  </a:cubicBezTo>
                  <a:cubicBezTo>
                    <a:pt x="14" y="0"/>
                    <a:pt x="0" y="9"/>
                    <a:pt x="0" y="26"/>
                  </a:cubicBezTo>
                  <a:cubicBezTo>
                    <a:pt x="0" y="41"/>
                    <a:pt x="13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9"/>
            <p:cNvSpPr/>
            <p:nvPr/>
          </p:nvSpPr>
          <p:spPr bwMode="auto">
            <a:xfrm>
              <a:off x="6715125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3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1 w 60"/>
                <a:gd name="T15" fmla="*/ 47 h 49"/>
                <a:gd name="T16" fmla="*/ 21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9 w 60"/>
                <a:gd name="T23" fmla="*/ 38 h 49"/>
                <a:gd name="T24" fmla="*/ 9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9" y="46"/>
                    <a:pt x="9" y="3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20"/>
            <p:cNvSpPr/>
            <p:nvPr/>
          </p:nvSpPr>
          <p:spPr bwMode="auto">
            <a:xfrm>
              <a:off x="6991350" y="4041775"/>
              <a:ext cx="246063" cy="212725"/>
            </a:xfrm>
            <a:custGeom>
              <a:avLst/>
              <a:gdLst>
                <a:gd name="T0" fmla="*/ 58 w 58"/>
                <a:gd name="T1" fmla="*/ 25 h 50"/>
                <a:gd name="T2" fmla="*/ 52 w 58"/>
                <a:gd name="T3" fmla="*/ 31 h 50"/>
                <a:gd name="T4" fmla="*/ 52 w 58"/>
                <a:gd name="T5" fmla="*/ 45 h 50"/>
                <a:gd name="T6" fmla="*/ 31 w 58"/>
                <a:gd name="T7" fmla="*/ 50 h 50"/>
                <a:gd name="T8" fmla="*/ 7 w 58"/>
                <a:gd name="T9" fmla="*/ 43 h 50"/>
                <a:gd name="T10" fmla="*/ 0 w 58"/>
                <a:gd name="T11" fmla="*/ 25 h 50"/>
                <a:gd name="T12" fmla="*/ 29 w 58"/>
                <a:gd name="T13" fmla="*/ 0 h 50"/>
                <a:gd name="T14" fmla="*/ 45 w 58"/>
                <a:gd name="T15" fmla="*/ 3 h 50"/>
                <a:gd name="T16" fmla="*/ 49 w 58"/>
                <a:gd name="T17" fmla="*/ 0 h 50"/>
                <a:gd name="T18" fmla="*/ 51 w 58"/>
                <a:gd name="T19" fmla="*/ 0 h 50"/>
                <a:gd name="T20" fmla="*/ 52 w 58"/>
                <a:gd name="T21" fmla="*/ 16 h 50"/>
                <a:gd name="T22" fmla="*/ 50 w 58"/>
                <a:gd name="T23" fmla="*/ 16 h 50"/>
                <a:gd name="T24" fmla="*/ 31 w 58"/>
                <a:gd name="T25" fmla="*/ 3 h 50"/>
                <a:gd name="T26" fmla="*/ 9 w 58"/>
                <a:gd name="T27" fmla="*/ 26 h 50"/>
                <a:gd name="T28" fmla="*/ 32 w 58"/>
                <a:gd name="T29" fmla="*/ 48 h 50"/>
                <a:gd name="T30" fmla="*/ 44 w 58"/>
                <a:gd name="T31" fmla="*/ 43 h 50"/>
                <a:gd name="T32" fmla="*/ 44 w 58"/>
                <a:gd name="T33" fmla="*/ 32 h 50"/>
                <a:gd name="T34" fmla="*/ 36 w 58"/>
                <a:gd name="T35" fmla="*/ 25 h 50"/>
                <a:gd name="T36" fmla="*/ 36 w 58"/>
                <a:gd name="T37" fmla="*/ 24 h 50"/>
                <a:gd name="T38" fmla="*/ 58 w 58"/>
                <a:gd name="T39" fmla="*/ 24 h 50"/>
                <a:gd name="T40" fmla="*/ 58 w 58"/>
                <a:gd name="T41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0">
                  <a:moveTo>
                    <a:pt x="58" y="25"/>
                  </a:moveTo>
                  <a:cubicBezTo>
                    <a:pt x="55" y="25"/>
                    <a:pt x="52" y="26"/>
                    <a:pt x="52" y="3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2" y="46"/>
                    <a:pt x="41" y="50"/>
                    <a:pt x="31" y="50"/>
                  </a:cubicBezTo>
                  <a:cubicBezTo>
                    <a:pt x="23" y="50"/>
                    <a:pt x="13" y="48"/>
                    <a:pt x="7" y="43"/>
                  </a:cubicBezTo>
                  <a:cubicBezTo>
                    <a:pt x="2" y="38"/>
                    <a:pt x="0" y="34"/>
                    <a:pt x="0" y="25"/>
                  </a:cubicBezTo>
                  <a:cubicBezTo>
                    <a:pt x="0" y="13"/>
                    <a:pt x="11" y="0"/>
                    <a:pt x="29" y="0"/>
                  </a:cubicBezTo>
                  <a:cubicBezTo>
                    <a:pt x="38" y="0"/>
                    <a:pt x="42" y="3"/>
                    <a:pt x="45" y="3"/>
                  </a:cubicBezTo>
                  <a:cubicBezTo>
                    <a:pt x="46" y="3"/>
                    <a:pt x="48" y="2"/>
                    <a:pt x="4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1"/>
                    <a:pt x="43" y="3"/>
                    <a:pt x="31" y="3"/>
                  </a:cubicBezTo>
                  <a:cubicBezTo>
                    <a:pt x="22" y="3"/>
                    <a:pt x="9" y="8"/>
                    <a:pt x="9" y="26"/>
                  </a:cubicBezTo>
                  <a:cubicBezTo>
                    <a:pt x="9" y="39"/>
                    <a:pt x="19" y="48"/>
                    <a:pt x="32" y="48"/>
                  </a:cubicBezTo>
                  <a:cubicBezTo>
                    <a:pt x="38" y="48"/>
                    <a:pt x="44" y="46"/>
                    <a:pt x="44" y="43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6"/>
                    <a:pt x="42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21"/>
            <p:cNvSpPr/>
            <p:nvPr/>
          </p:nvSpPr>
          <p:spPr bwMode="auto">
            <a:xfrm>
              <a:off x="73390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30 h 49"/>
                <a:gd name="T6" fmla="*/ 30 w 60"/>
                <a:gd name="T7" fmla="*/ 49 h 49"/>
                <a:gd name="T8" fmla="*/ 8 w 60"/>
                <a:gd name="T9" fmla="*/ 31 h 49"/>
                <a:gd name="T10" fmla="*/ 8 w 60"/>
                <a:gd name="T11" fmla="*/ 8 h 49"/>
                <a:gd name="T12" fmla="*/ 0 w 60"/>
                <a:gd name="T13" fmla="*/ 2 h 49"/>
                <a:gd name="T14" fmla="*/ 0 w 60"/>
                <a:gd name="T15" fmla="*/ 0 h 49"/>
                <a:gd name="T16" fmla="*/ 25 w 60"/>
                <a:gd name="T17" fmla="*/ 0 h 49"/>
                <a:gd name="T18" fmla="*/ 25 w 60"/>
                <a:gd name="T19" fmla="*/ 2 h 49"/>
                <a:gd name="T20" fmla="*/ 17 w 60"/>
                <a:gd name="T21" fmla="*/ 8 h 49"/>
                <a:gd name="T22" fmla="*/ 17 w 60"/>
                <a:gd name="T23" fmla="*/ 32 h 49"/>
                <a:gd name="T24" fmla="*/ 32 w 60"/>
                <a:gd name="T25" fmla="*/ 46 h 49"/>
                <a:gd name="T26" fmla="*/ 46 w 60"/>
                <a:gd name="T27" fmla="*/ 41 h 49"/>
                <a:gd name="T28" fmla="*/ 48 w 60"/>
                <a:gd name="T29" fmla="*/ 31 h 49"/>
                <a:gd name="T30" fmla="*/ 48 w 60"/>
                <a:gd name="T31" fmla="*/ 11 h 49"/>
                <a:gd name="T32" fmla="*/ 40 w 60"/>
                <a:gd name="T33" fmla="*/ 2 h 49"/>
                <a:gd name="T34" fmla="*/ 40 w 60"/>
                <a:gd name="T35" fmla="*/ 0 h 49"/>
                <a:gd name="T36" fmla="*/ 60 w 60"/>
                <a:gd name="T37" fmla="*/ 0 h 49"/>
                <a:gd name="T38" fmla="*/ 60 w 60"/>
                <a:gd name="T3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4" y="2"/>
                    <a:pt x="52" y="4"/>
                    <a:pt x="52" y="11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6"/>
                    <a:pt x="52" y="49"/>
                    <a:pt x="30" y="49"/>
                  </a:cubicBezTo>
                  <a:cubicBezTo>
                    <a:pt x="8" y="49"/>
                    <a:pt x="8" y="35"/>
                    <a:pt x="8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8" y="2"/>
                    <a:pt x="17" y="3"/>
                    <a:pt x="17" y="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6"/>
                    <a:pt x="17" y="46"/>
                    <a:pt x="32" y="46"/>
                  </a:cubicBezTo>
                  <a:cubicBezTo>
                    <a:pt x="39" y="46"/>
                    <a:pt x="44" y="44"/>
                    <a:pt x="46" y="41"/>
                  </a:cubicBezTo>
                  <a:cubicBezTo>
                    <a:pt x="48" y="39"/>
                    <a:pt x="48" y="37"/>
                    <a:pt x="48" y="3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22"/>
            <p:cNvSpPr/>
            <p:nvPr/>
          </p:nvSpPr>
          <p:spPr bwMode="auto">
            <a:xfrm>
              <a:off x="7605713" y="4046538"/>
              <a:ext cx="254000" cy="207963"/>
            </a:xfrm>
            <a:custGeom>
              <a:avLst/>
              <a:gdLst>
                <a:gd name="T0" fmla="*/ 60 w 60"/>
                <a:gd name="T1" fmla="*/ 2 h 49"/>
                <a:gd name="T2" fmla="*/ 52 w 60"/>
                <a:gd name="T3" fmla="*/ 11 h 49"/>
                <a:gd name="T4" fmla="*/ 52 w 60"/>
                <a:gd name="T5" fmla="*/ 49 h 49"/>
                <a:gd name="T6" fmla="*/ 51 w 60"/>
                <a:gd name="T7" fmla="*/ 49 h 49"/>
                <a:gd name="T8" fmla="*/ 12 w 60"/>
                <a:gd name="T9" fmla="*/ 10 h 49"/>
                <a:gd name="T10" fmla="*/ 12 w 60"/>
                <a:gd name="T11" fmla="*/ 10 h 49"/>
                <a:gd name="T12" fmla="*/ 12 w 60"/>
                <a:gd name="T13" fmla="*/ 38 h 49"/>
                <a:gd name="T14" fmla="*/ 20 w 60"/>
                <a:gd name="T15" fmla="*/ 47 h 49"/>
                <a:gd name="T16" fmla="*/ 20 w 60"/>
                <a:gd name="T17" fmla="*/ 48 h 49"/>
                <a:gd name="T18" fmla="*/ 0 w 60"/>
                <a:gd name="T19" fmla="*/ 48 h 49"/>
                <a:gd name="T20" fmla="*/ 0 w 60"/>
                <a:gd name="T21" fmla="*/ 47 h 49"/>
                <a:gd name="T22" fmla="*/ 8 w 60"/>
                <a:gd name="T23" fmla="*/ 38 h 49"/>
                <a:gd name="T24" fmla="*/ 8 w 60"/>
                <a:gd name="T25" fmla="*/ 6 h 49"/>
                <a:gd name="T26" fmla="*/ 0 w 60"/>
                <a:gd name="T27" fmla="*/ 2 h 49"/>
                <a:gd name="T28" fmla="*/ 0 w 60"/>
                <a:gd name="T29" fmla="*/ 0 h 49"/>
                <a:gd name="T30" fmla="*/ 15 w 60"/>
                <a:gd name="T31" fmla="*/ 0 h 49"/>
                <a:gd name="T32" fmla="*/ 48 w 60"/>
                <a:gd name="T33" fmla="*/ 35 h 49"/>
                <a:gd name="T34" fmla="*/ 48 w 60"/>
                <a:gd name="T35" fmla="*/ 35 h 49"/>
                <a:gd name="T36" fmla="*/ 48 w 60"/>
                <a:gd name="T37" fmla="*/ 11 h 49"/>
                <a:gd name="T38" fmla="*/ 40 w 60"/>
                <a:gd name="T39" fmla="*/ 2 h 49"/>
                <a:gd name="T40" fmla="*/ 40 w 60"/>
                <a:gd name="T41" fmla="*/ 0 h 49"/>
                <a:gd name="T42" fmla="*/ 60 w 60"/>
                <a:gd name="T43" fmla="*/ 0 h 49"/>
                <a:gd name="T44" fmla="*/ 60 w 60"/>
                <a:gd name="T4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49">
                  <a:moveTo>
                    <a:pt x="60" y="2"/>
                  </a:moveTo>
                  <a:cubicBezTo>
                    <a:pt x="55" y="2"/>
                    <a:pt x="52" y="3"/>
                    <a:pt x="52" y="1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45"/>
                    <a:pt x="14" y="47"/>
                    <a:pt x="20" y="47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47"/>
                    <a:pt x="8" y="46"/>
                    <a:pt x="8" y="3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2"/>
                    <a:pt x="3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3"/>
                    <a:pt x="46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23"/>
            <p:cNvSpPr/>
            <p:nvPr/>
          </p:nvSpPr>
          <p:spPr bwMode="auto">
            <a:xfrm>
              <a:off x="7872413" y="4046538"/>
              <a:ext cx="111125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24"/>
            <p:cNvSpPr/>
            <p:nvPr/>
          </p:nvSpPr>
          <p:spPr bwMode="auto">
            <a:xfrm>
              <a:off x="7996238" y="4046538"/>
              <a:ext cx="249238" cy="207963"/>
            </a:xfrm>
            <a:custGeom>
              <a:avLst/>
              <a:gdLst>
                <a:gd name="T0" fmla="*/ 59 w 59"/>
                <a:gd name="T1" fmla="*/ 2 h 49"/>
                <a:gd name="T2" fmla="*/ 51 w 59"/>
                <a:gd name="T3" fmla="*/ 9 h 49"/>
                <a:gd name="T4" fmla="*/ 32 w 59"/>
                <a:gd name="T5" fmla="*/ 49 h 49"/>
                <a:gd name="T6" fmla="*/ 31 w 59"/>
                <a:gd name="T7" fmla="*/ 49 h 49"/>
                <a:gd name="T8" fmla="*/ 9 w 59"/>
                <a:gd name="T9" fmla="*/ 9 h 49"/>
                <a:gd name="T10" fmla="*/ 0 w 59"/>
                <a:gd name="T11" fmla="*/ 2 h 49"/>
                <a:gd name="T12" fmla="*/ 0 w 59"/>
                <a:gd name="T13" fmla="*/ 0 h 49"/>
                <a:gd name="T14" fmla="*/ 23 w 59"/>
                <a:gd name="T15" fmla="*/ 0 h 49"/>
                <a:gd name="T16" fmla="*/ 23 w 59"/>
                <a:gd name="T17" fmla="*/ 2 h 49"/>
                <a:gd name="T18" fmla="*/ 17 w 59"/>
                <a:gd name="T19" fmla="*/ 5 h 49"/>
                <a:gd name="T20" fmla="*/ 20 w 59"/>
                <a:gd name="T21" fmla="*/ 12 h 49"/>
                <a:gd name="T22" fmla="*/ 33 w 59"/>
                <a:gd name="T23" fmla="*/ 37 h 49"/>
                <a:gd name="T24" fmla="*/ 46 w 59"/>
                <a:gd name="T25" fmla="*/ 10 h 49"/>
                <a:gd name="T26" fmla="*/ 48 w 59"/>
                <a:gd name="T27" fmla="*/ 5 h 49"/>
                <a:gd name="T28" fmla="*/ 41 w 59"/>
                <a:gd name="T29" fmla="*/ 2 h 49"/>
                <a:gd name="T30" fmla="*/ 41 w 59"/>
                <a:gd name="T31" fmla="*/ 0 h 49"/>
                <a:gd name="T32" fmla="*/ 59 w 59"/>
                <a:gd name="T33" fmla="*/ 0 h 49"/>
                <a:gd name="T34" fmla="*/ 59 w 59"/>
                <a:gd name="T3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49">
                  <a:moveTo>
                    <a:pt x="59" y="2"/>
                  </a:moveTo>
                  <a:cubicBezTo>
                    <a:pt x="55" y="2"/>
                    <a:pt x="54" y="3"/>
                    <a:pt x="51" y="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3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8" y="2"/>
                    <a:pt x="17" y="2"/>
                    <a:pt x="17" y="5"/>
                  </a:cubicBezTo>
                  <a:cubicBezTo>
                    <a:pt x="17" y="6"/>
                    <a:pt x="18" y="9"/>
                    <a:pt x="20" y="12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8" y="7"/>
                    <a:pt x="48" y="5"/>
                  </a:cubicBezTo>
                  <a:cubicBezTo>
                    <a:pt x="48" y="2"/>
                    <a:pt x="45" y="2"/>
                    <a:pt x="41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25"/>
            <p:cNvSpPr/>
            <p:nvPr/>
          </p:nvSpPr>
          <p:spPr bwMode="auto">
            <a:xfrm>
              <a:off x="8258175" y="4046538"/>
              <a:ext cx="217488" cy="204788"/>
            </a:xfrm>
            <a:custGeom>
              <a:avLst/>
              <a:gdLst>
                <a:gd name="T0" fmla="*/ 47 w 51"/>
                <a:gd name="T1" fmla="*/ 48 h 48"/>
                <a:gd name="T2" fmla="*/ 0 w 51"/>
                <a:gd name="T3" fmla="*/ 48 h 48"/>
                <a:gd name="T4" fmla="*/ 0 w 51"/>
                <a:gd name="T5" fmla="*/ 47 h 48"/>
                <a:gd name="T6" fmla="*/ 8 w 51"/>
                <a:gd name="T7" fmla="*/ 41 h 48"/>
                <a:gd name="T8" fmla="*/ 8 w 51"/>
                <a:gd name="T9" fmla="*/ 8 h 48"/>
                <a:gd name="T10" fmla="*/ 0 w 51"/>
                <a:gd name="T11" fmla="*/ 2 h 48"/>
                <a:gd name="T12" fmla="*/ 0 w 51"/>
                <a:gd name="T13" fmla="*/ 0 h 48"/>
                <a:gd name="T14" fmla="*/ 47 w 51"/>
                <a:gd name="T15" fmla="*/ 0 h 48"/>
                <a:gd name="T16" fmla="*/ 47 w 51"/>
                <a:gd name="T17" fmla="*/ 11 h 48"/>
                <a:gd name="T18" fmla="*/ 45 w 51"/>
                <a:gd name="T19" fmla="*/ 11 h 48"/>
                <a:gd name="T20" fmla="*/ 31 w 51"/>
                <a:gd name="T21" fmla="*/ 3 h 48"/>
                <a:gd name="T22" fmla="*/ 20 w 51"/>
                <a:gd name="T23" fmla="*/ 3 h 48"/>
                <a:gd name="T24" fmla="*/ 17 w 51"/>
                <a:gd name="T25" fmla="*/ 6 h 48"/>
                <a:gd name="T26" fmla="*/ 17 w 51"/>
                <a:gd name="T27" fmla="*/ 22 h 48"/>
                <a:gd name="T28" fmla="*/ 30 w 51"/>
                <a:gd name="T29" fmla="*/ 22 h 48"/>
                <a:gd name="T30" fmla="*/ 40 w 51"/>
                <a:gd name="T31" fmla="*/ 15 h 48"/>
                <a:gd name="T32" fmla="*/ 42 w 51"/>
                <a:gd name="T33" fmla="*/ 15 h 48"/>
                <a:gd name="T34" fmla="*/ 42 w 51"/>
                <a:gd name="T35" fmla="*/ 32 h 48"/>
                <a:gd name="T36" fmla="*/ 40 w 51"/>
                <a:gd name="T37" fmla="*/ 32 h 48"/>
                <a:gd name="T38" fmla="*/ 30 w 51"/>
                <a:gd name="T39" fmla="*/ 25 h 48"/>
                <a:gd name="T40" fmla="*/ 17 w 51"/>
                <a:gd name="T41" fmla="*/ 25 h 48"/>
                <a:gd name="T42" fmla="*/ 17 w 51"/>
                <a:gd name="T43" fmla="*/ 43 h 48"/>
                <a:gd name="T44" fmla="*/ 30 w 51"/>
                <a:gd name="T45" fmla="*/ 46 h 48"/>
                <a:gd name="T46" fmla="*/ 49 w 51"/>
                <a:gd name="T47" fmla="*/ 36 h 48"/>
                <a:gd name="T48" fmla="*/ 51 w 51"/>
                <a:gd name="T49" fmla="*/ 36 h 48"/>
                <a:gd name="T50" fmla="*/ 47 w 51"/>
                <a:gd name="T5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48">
                  <a:moveTo>
                    <a:pt x="47" y="4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8" y="46"/>
                    <a:pt x="8" y="4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3"/>
                    <a:pt x="6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3" y="4"/>
                    <a:pt x="41" y="3"/>
                    <a:pt x="3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3"/>
                    <a:pt x="17" y="3"/>
                    <a:pt x="17" y="6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8" y="22"/>
                    <a:pt x="39" y="20"/>
                    <a:pt x="40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26"/>
                    <a:pt x="37" y="25"/>
                    <a:pt x="30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6"/>
                    <a:pt x="17" y="46"/>
                    <a:pt x="30" y="46"/>
                  </a:cubicBezTo>
                  <a:cubicBezTo>
                    <a:pt x="41" y="46"/>
                    <a:pt x="45" y="43"/>
                    <a:pt x="49" y="36"/>
                  </a:cubicBezTo>
                  <a:cubicBezTo>
                    <a:pt x="51" y="36"/>
                    <a:pt x="51" y="36"/>
                    <a:pt x="51" y="36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26"/>
            <p:cNvSpPr>
              <a:spLocks noEditPoints="1"/>
            </p:cNvSpPr>
            <p:nvPr/>
          </p:nvSpPr>
          <p:spPr bwMode="auto">
            <a:xfrm>
              <a:off x="8488363" y="4046538"/>
              <a:ext cx="236538" cy="204788"/>
            </a:xfrm>
            <a:custGeom>
              <a:avLst/>
              <a:gdLst>
                <a:gd name="T0" fmla="*/ 16 w 56"/>
                <a:gd name="T1" fmla="*/ 6 h 48"/>
                <a:gd name="T2" fmla="*/ 22 w 56"/>
                <a:gd name="T3" fmla="*/ 3 h 48"/>
                <a:gd name="T4" fmla="*/ 36 w 56"/>
                <a:gd name="T5" fmla="*/ 13 h 48"/>
                <a:gd name="T6" fmla="*/ 16 w 56"/>
                <a:gd name="T7" fmla="*/ 24 h 48"/>
                <a:gd name="T8" fmla="*/ 16 w 56"/>
                <a:gd name="T9" fmla="*/ 6 h 48"/>
                <a:gd name="T10" fmla="*/ 56 w 56"/>
                <a:gd name="T11" fmla="*/ 47 h 48"/>
                <a:gd name="T12" fmla="*/ 48 w 56"/>
                <a:gd name="T13" fmla="*/ 44 h 48"/>
                <a:gd name="T14" fmla="*/ 30 w 56"/>
                <a:gd name="T15" fmla="*/ 25 h 48"/>
                <a:gd name="T16" fmla="*/ 46 w 56"/>
                <a:gd name="T17" fmla="*/ 13 h 48"/>
                <a:gd name="T18" fmla="*/ 24 w 56"/>
                <a:gd name="T19" fmla="*/ 0 h 48"/>
                <a:gd name="T20" fmla="*/ 0 w 56"/>
                <a:gd name="T21" fmla="*/ 0 h 48"/>
                <a:gd name="T22" fmla="*/ 0 w 56"/>
                <a:gd name="T23" fmla="*/ 2 h 48"/>
                <a:gd name="T24" fmla="*/ 7 w 56"/>
                <a:gd name="T25" fmla="*/ 8 h 48"/>
                <a:gd name="T26" fmla="*/ 7 w 56"/>
                <a:gd name="T27" fmla="*/ 40 h 48"/>
                <a:gd name="T28" fmla="*/ 0 w 56"/>
                <a:gd name="T29" fmla="*/ 47 h 48"/>
                <a:gd name="T30" fmla="*/ 0 w 56"/>
                <a:gd name="T31" fmla="*/ 48 h 48"/>
                <a:gd name="T32" fmla="*/ 24 w 56"/>
                <a:gd name="T33" fmla="*/ 48 h 48"/>
                <a:gd name="T34" fmla="*/ 24 w 56"/>
                <a:gd name="T35" fmla="*/ 47 h 48"/>
                <a:gd name="T36" fmla="*/ 16 w 56"/>
                <a:gd name="T37" fmla="*/ 41 h 48"/>
                <a:gd name="T38" fmla="*/ 16 w 56"/>
                <a:gd name="T39" fmla="*/ 26 h 48"/>
                <a:gd name="T40" fmla="*/ 21 w 56"/>
                <a:gd name="T41" fmla="*/ 26 h 48"/>
                <a:gd name="T42" fmla="*/ 42 w 56"/>
                <a:gd name="T43" fmla="*/ 48 h 48"/>
                <a:gd name="T44" fmla="*/ 56 w 56"/>
                <a:gd name="T45" fmla="*/ 48 h 48"/>
                <a:gd name="T46" fmla="*/ 56 w 56"/>
                <a:gd name="T47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" h="48">
                  <a:moveTo>
                    <a:pt x="16" y="6"/>
                  </a:moveTo>
                  <a:cubicBezTo>
                    <a:pt x="16" y="4"/>
                    <a:pt x="17" y="3"/>
                    <a:pt x="22" y="3"/>
                  </a:cubicBezTo>
                  <a:cubicBezTo>
                    <a:pt x="25" y="3"/>
                    <a:pt x="36" y="3"/>
                    <a:pt x="36" y="13"/>
                  </a:cubicBezTo>
                  <a:cubicBezTo>
                    <a:pt x="36" y="23"/>
                    <a:pt x="23" y="24"/>
                    <a:pt x="16" y="24"/>
                  </a:cubicBezTo>
                  <a:lnTo>
                    <a:pt x="16" y="6"/>
                  </a:lnTo>
                  <a:close/>
                  <a:moveTo>
                    <a:pt x="56" y="47"/>
                  </a:moveTo>
                  <a:cubicBezTo>
                    <a:pt x="52" y="47"/>
                    <a:pt x="50" y="46"/>
                    <a:pt x="48" y="4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5" y="25"/>
                    <a:pt x="46" y="23"/>
                    <a:pt x="46" y="13"/>
                  </a:cubicBezTo>
                  <a:cubicBezTo>
                    <a:pt x="46" y="2"/>
                    <a:pt x="32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7" y="3"/>
                    <a:pt x="7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5"/>
                    <a:pt x="7" y="47"/>
                    <a:pt x="0" y="4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47"/>
                    <a:pt x="16" y="45"/>
                    <a:pt x="16" y="4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56" y="48"/>
                    <a:pt x="56" y="48"/>
                    <a:pt x="56" y="48"/>
                  </a:cubicBezTo>
                  <a:lnTo>
                    <a:pt x="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27"/>
            <p:cNvSpPr/>
            <p:nvPr/>
          </p:nvSpPr>
          <p:spPr bwMode="auto">
            <a:xfrm>
              <a:off x="8742363" y="4041775"/>
              <a:ext cx="165100" cy="212725"/>
            </a:xfrm>
            <a:custGeom>
              <a:avLst/>
              <a:gdLst>
                <a:gd name="T0" fmla="*/ 37 w 39"/>
                <a:gd name="T1" fmla="*/ 16 h 50"/>
                <a:gd name="T2" fmla="*/ 35 w 39"/>
                <a:gd name="T3" fmla="*/ 16 h 50"/>
                <a:gd name="T4" fmla="*/ 19 w 39"/>
                <a:gd name="T5" fmla="*/ 3 h 50"/>
                <a:gd name="T6" fmla="*/ 10 w 39"/>
                <a:gd name="T7" fmla="*/ 10 h 50"/>
                <a:gd name="T8" fmla="*/ 39 w 39"/>
                <a:gd name="T9" fmla="*/ 37 h 50"/>
                <a:gd name="T10" fmla="*/ 21 w 39"/>
                <a:gd name="T11" fmla="*/ 50 h 50"/>
                <a:gd name="T12" fmla="*/ 7 w 39"/>
                <a:gd name="T13" fmla="*/ 48 h 50"/>
                <a:gd name="T14" fmla="*/ 5 w 39"/>
                <a:gd name="T15" fmla="*/ 50 h 50"/>
                <a:gd name="T16" fmla="*/ 3 w 39"/>
                <a:gd name="T17" fmla="*/ 50 h 50"/>
                <a:gd name="T18" fmla="*/ 0 w 39"/>
                <a:gd name="T19" fmla="*/ 35 h 50"/>
                <a:gd name="T20" fmla="*/ 2 w 39"/>
                <a:gd name="T21" fmla="*/ 35 h 50"/>
                <a:gd name="T22" fmla="*/ 20 w 39"/>
                <a:gd name="T23" fmla="*/ 48 h 50"/>
                <a:gd name="T24" fmla="*/ 30 w 39"/>
                <a:gd name="T25" fmla="*/ 40 h 50"/>
                <a:gd name="T26" fmla="*/ 16 w 39"/>
                <a:gd name="T27" fmla="*/ 27 h 50"/>
                <a:gd name="T28" fmla="*/ 3 w 39"/>
                <a:gd name="T29" fmla="*/ 13 h 50"/>
                <a:gd name="T30" fmla="*/ 18 w 39"/>
                <a:gd name="T31" fmla="*/ 0 h 50"/>
                <a:gd name="T32" fmla="*/ 30 w 39"/>
                <a:gd name="T33" fmla="*/ 3 h 50"/>
                <a:gd name="T34" fmla="*/ 33 w 39"/>
                <a:gd name="T35" fmla="*/ 0 h 50"/>
                <a:gd name="T36" fmla="*/ 35 w 39"/>
                <a:gd name="T37" fmla="*/ 0 h 50"/>
                <a:gd name="T38" fmla="*/ 37 w 39"/>
                <a:gd name="T3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50">
                  <a:moveTo>
                    <a:pt x="37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3" y="10"/>
                    <a:pt x="28" y="3"/>
                    <a:pt x="19" y="3"/>
                  </a:cubicBezTo>
                  <a:cubicBezTo>
                    <a:pt x="14" y="3"/>
                    <a:pt x="10" y="6"/>
                    <a:pt x="10" y="10"/>
                  </a:cubicBezTo>
                  <a:cubicBezTo>
                    <a:pt x="10" y="21"/>
                    <a:pt x="39" y="22"/>
                    <a:pt x="39" y="37"/>
                  </a:cubicBezTo>
                  <a:cubicBezTo>
                    <a:pt x="39" y="43"/>
                    <a:pt x="33" y="50"/>
                    <a:pt x="21" y="50"/>
                  </a:cubicBezTo>
                  <a:cubicBezTo>
                    <a:pt x="14" y="50"/>
                    <a:pt x="10" y="48"/>
                    <a:pt x="7" y="48"/>
                  </a:cubicBezTo>
                  <a:cubicBezTo>
                    <a:pt x="5" y="48"/>
                    <a:pt x="5" y="49"/>
                    <a:pt x="5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8" y="48"/>
                    <a:pt x="20" y="48"/>
                  </a:cubicBezTo>
                  <a:cubicBezTo>
                    <a:pt x="27" y="48"/>
                    <a:pt x="30" y="44"/>
                    <a:pt x="30" y="40"/>
                  </a:cubicBezTo>
                  <a:cubicBezTo>
                    <a:pt x="30" y="36"/>
                    <a:pt x="29" y="33"/>
                    <a:pt x="16" y="27"/>
                  </a:cubicBezTo>
                  <a:cubicBezTo>
                    <a:pt x="8" y="23"/>
                    <a:pt x="3" y="20"/>
                    <a:pt x="3" y="13"/>
                  </a:cubicBezTo>
                  <a:cubicBezTo>
                    <a:pt x="3" y="5"/>
                    <a:pt x="10" y="0"/>
                    <a:pt x="18" y="0"/>
                  </a:cubicBezTo>
                  <a:cubicBezTo>
                    <a:pt x="23" y="0"/>
                    <a:pt x="28" y="3"/>
                    <a:pt x="30" y="3"/>
                  </a:cubicBezTo>
                  <a:cubicBezTo>
                    <a:pt x="33" y="3"/>
                    <a:pt x="33" y="1"/>
                    <a:pt x="33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28"/>
            <p:cNvSpPr/>
            <p:nvPr/>
          </p:nvSpPr>
          <p:spPr bwMode="auto">
            <a:xfrm>
              <a:off x="8937625" y="4046538"/>
              <a:ext cx="109538" cy="204788"/>
            </a:xfrm>
            <a:custGeom>
              <a:avLst/>
              <a:gdLst>
                <a:gd name="T0" fmla="*/ 0 w 26"/>
                <a:gd name="T1" fmla="*/ 47 h 48"/>
                <a:gd name="T2" fmla="*/ 9 w 26"/>
                <a:gd name="T3" fmla="*/ 41 h 48"/>
                <a:gd name="T4" fmla="*/ 9 w 26"/>
                <a:gd name="T5" fmla="*/ 8 h 48"/>
                <a:gd name="T6" fmla="*/ 0 w 26"/>
                <a:gd name="T7" fmla="*/ 2 h 48"/>
                <a:gd name="T8" fmla="*/ 0 w 26"/>
                <a:gd name="T9" fmla="*/ 0 h 48"/>
                <a:gd name="T10" fmla="*/ 26 w 26"/>
                <a:gd name="T11" fmla="*/ 0 h 48"/>
                <a:gd name="T12" fmla="*/ 26 w 26"/>
                <a:gd name="T13" fmla="*/ 2 h 48"/>
                <a:gd name="T14" fmla="*/ 18 w 26"/>
                <a:gd name="T15" fmla="*/ 8 h 48"/>
                <a:gd name="T16" fmla="*/ 18 w 26"/>
                <a:gd name="T17" fmla="*/ 41 h 48"/>
                <a:gd name="T18" fmla="*/ 26 w 26"/>
                <a:gd name="T19" fmla="*/ 47 h 48"/>
                <a:gd name="T20" fmla="*/ 26 w 26"/>
                <a:gd name="T21" fmla="*/ 48 h 48"/>
                <a:gd name="T22" fmla="*/ 0 w 26"/>
                <a:gd name="T23" fmla="*/ 48 h 48"/>
                <a:gd name="T24" fmla="*/ 0 w 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48">
                  <a:moveTo>
                    <a:pt x="0" y="47"/>
                  </a:moveTo>
                  <a:cubicBezTo>
                    <a:pt x="8" y="47"/>
                    <a:pt x="9" y="46"/>
                    <a:pt x="9" y="4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7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0" y="2"/>
                    <a:pt x="18" y="3"/>
                    <a:pt x="18" y="8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6"/>
                    <a:pt x="20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29"/>
            <p:cNvSpPr/>
            <p:nvPr/>
          </p:nvSpPr>
          <p:spPr bwMode="auto">
            <a:xfrm>
              <a:off x="9059863" y="4046538"/>
              <a:ext cx="212725" cy="204788"/>
            </a:xfrm>
            <a:custGeom>
              <a:avLst/>
              <a:gdLst>
                <a:gd name="T0" fmla="*/ 38 w 50"/>
                <a:gd name="T1" fmla="*/ 48 h 48"/>
                <a:gd name="T2" fmla="*/ 13 w 50"/>
                <a:gd name="T3" fmla="*/ 48 h 48"/>
                <a:gd name="T4" fmla="*/ 13 w 50"/>
                <a:gd name="T5" fmla="*/ 47 h 48"/>
                <a:gd name="T6" fmla="*/ 21 w 50"/>
                <a:gd name="T7" fmla="*/ 40 h 48"/>
                <a:gd name="T8" fmla="*/ 21 w 50"/>
                <a:gd name="T9" fmla="*/ 4 h 48"/>
                <a:gd name="T10" fmla="*/ 16 w 50"/>
                <a:gd name="T11" fmla="*/ 4 h 48"/>
                <a:gd name="T12" fmla="*/ 2 w 50"/>
                <a:gd name="T13" fmla="*/ 13 h 48"/>
                <a:gd name="T14" fmla="*/ 0 w 50"/>
                <a:gd name="T15" fmla="*/ 13 h 48"/>
                <a:gd name="T16" fmla="*/ 1 w 50"/>
                <a:gd name="T17" fmla="*/ 0 h 48"/>
                <a:gd name="T18" fmla="*/ 50 w 50"/>
                <a:gd name="T19" fmla="*/ 0 h 48"/>
                <a:gd name="T20" fmla="*/ 50 w 50"/>
                <a:gd name="T21" fmla="*/ 13 h 48"/>
                <a:gd name="T22" fmla="*/ 48 w 50"/>
                <a:gd name="T23" fmla="*/ 13 h 48"/>
                <a:gd name="T24" fmla="*/ 34 w 50"/>
                <a:gd name="T25" fmla="*/ 4 h 48"/>
                <a:gd name="T26" fmla="*/ 30 w 50"/>
                <a:gd name="T27" fmla="*/ 4 h 48"/>
                <a:gd name="T28" fmla="*/ 30 w 50"/>
                <a:gd name="T29" fmla="*/ 41 h 48"/>
                <a:gd name="T30" fmla="*/ 38 w 50"/>
                <a:gd name="T31" fmla="*/ 47 h 48"/>
                <a:gd name="T32" fmla="*/ 38 w 50"/>
                <a:gd name="T3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48">
                  <a:moveTo>
                    <a:pt x="38" y="48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1" y="45"/>
                    <a:pt x="21" y="40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6" y="4"/>
                    <a:pt x="4" y="5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5"/>
                    <a:pt x="44" y="4"/>
                    <a:pt x="34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5"/>
                    <a:pt x="31" y="47"/>
                    <a:pt x="38" y="47"/>
                  </a:cubicBezTo>
                  <a:lnTo>
                    <a:pt x="3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0"/>
            <p:cNvSpPr/>
            <p:nvPr/>
          </p:nvSpPr>
          <p:spPr bwMode="auto">
            <a:xfrm>
              <a:off x="9290050" y="4046538"/>
              <a:ext cx="249238" cy="204788"/>
            </a:xfrm>
            <a:custGeom>
              <a:avLst/>
              <a:gdLst>
                <a:gd name="T0" fmla="*/ 59 w 59"/>
                <a:gd name="T1" fmla="*/ 2 h 48"/>
                <a:gd name="T2" fmla="*/ 47 w 59"/>
                <a:gd name="T3" fmla="*/ 10 h 48"/>
                <a:gd name="T4" fmla="*/ 34 w 59"/>
                <a:gd name="T5" fmla="*/ 26 h 48"/>
                <a:gd name="T6" fmla="*/ 34 w 59"/>
                <a:gd name="T7" fmla="*/ 41 h 48"/>
                <a:gd name="T8" fmla="*/ 43 w 59"/>
                <a:gd name="T9" fmla="*/ 47 h 48"/>
                <a:gd name="T10" fmla="*/ 43 w 59"/>
                <a:gd name="T11" fmla="*/ 48 h 48"/>
                <a:gd name="T12" fmla="*/ 16 w 59"/>
                <a:gd name="T13" fmla="*/ 48 h 48"/>
                <a:gd name="T14" fmla="*/ 16 w 59"/>
                <a:gd name="T15" fmla="*/ 47 h 48"/>
                <a:gd name="T16" fmla="*/ 25 w 59"/>
                <a:gd name="T17" fmla="*/ 40 h 48"/>
                <a:gd name="T18" fmla="*/ 25 w 59"/>
                <a:gd name="T19" fmla="*/ 27 h 48"/>
                <a:gd name="T20" fmla="*/ 14 w 59"/>
                <a:gd name="T21" fmla="*/ 13 h 48"/>
                <a:gd name="T22" fmla="*/ 0 w 59"/>
                <a:gd name="T23" fmla="*/ 2 h 48"/>
                <a:gd name="T24" fmla="*/ 0 w 59"/>
                <a:gd name="T25" fmla="*/ 0 h 48"/>
                <a:gd name="T26" fmla="*/ 24 w 59"/>
                <a:gd name="T27" fmla="*/ 0 h 48"/>
                <a:gd name="T28" fmla="*/ 24 w 59"/>
                <a:gd name="T29" fmla="*/ 2 h 48"/>
                <a:gd name="T30" fmla="*/ 18 w 59"/>
                <a:gd name="T31" fmla="*/ 4 h 48"/>
                <a:gd name="T32" fmla="*/ 19 w 59"/>
                <a:gd name="T33" fmla="*/ 7 h 48"/>
                <a:gd name="T34" fmla="*/ 32 w 59"/>
                <a:gd name="T35" fmla="*/ 23 h 48"/>
                <a:gd name="T36" fmla="*/ 45 w 59"/>
                <a:gd name="T37" fmla="*/ 7 h 48"/>
                <a:gd name="T38" fmla="*/ 46 w 59"/>
                <a:gd name="T39" fmla="*/ 4 h 48"/>
                <a:gd name="T40" fmla="*/ 40 w 59"/>
                <a:gd name="T41" fmla="*/ 2 h 48"/>
                <a:gd name="T42" fmla="*/ 40 w 59"/>
                <a:gd name="T43" fmla="*/ 0 h 48"/>
                <a:gd name="T44" fmla="*/ 59 w 59"/>
                <a:gd name="T45" fmla="*/ 0 h 48"/>
                <a:gd name="T46" fmla="*/ 59 w 59"/>
                <a:gd name="T4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8">
                  <a:moveTo>
                    <a:pt x="59" y="2"/>
                  </a:moveTo>
                  <a:cubicBezTo>
                    <a:pt x="56" y="2"/>
                    <a:pt x="53" y="2"/>
                    <a:pt x="47" y="1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6"/>
                    <a:pt x="35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25" y="47"/>
                    <a:pt x="25" y="45"/>
                    <a:pt x="25" y="40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5" y="2"/>
                    <a:pt x="4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8" y="2"/>
                    <a:pt x="18" y="4"/>
                  </a:cubicBezTo>
                  <a:cubicBezTo>
                    <a:pt x="18" y="5"/>
                    <a:pt x="18" y="6"/>
                    <a:pt x="19" y="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6"/>
                    <a:pt x="46" y="5"/>
                    <a:pt x="46" y="4"/>
                  </a:cubicBezTo>
                  <a:cubicBezTo>
                    <a:pt x="46" y="2"/>
                    <a:pt x="42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5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1"/>
            <p:cNvSpPr>
              <a:spLocks noEditPoints="1"/>
            </p:cNvSpPr>
            <p:nvPr/>
          </p:nvSpPr>
          <p:spPr bwMode="auto">
            <a:xfrm>
              <a:off x="2571750" y="2347913"/>
              <a:ext cx="2154238" cy="2184400"/>
            </a:xfrm>
            <a:custGeom>
              <a:avLst/>
              <a:gdLst>
                <a:gd name="T0" fmla="*/ 254 w 508"/>
                <a:gd name="T1" fmla="*/ 0 h 513"/>
                <a:gd name="T2" fmla="*/ 0 w 508"/>
                <a:gd name="T3" fmla="*/ 256 h 513"/>
                <a:gd name="T4" fmla="*/ 254 w 508"/>
                <a:gd name="T5" fmla="*/ 513 h 513"/>
                <a:gd name="T6" fmla="*/ 508 w 508"/>
                <a:gd name="T7" fmla="*/ 256 h 513"/>
                <a:gd name="T8" fmla="*/ 254 w 508"/>
                <a:gd name="T9" fmla="*/ 0 h 513"/>
                <a:gd name="T10" fmla="*/ 254 w 508"/>
                <a:gd name="T11" fmla="*/ 504 h 513"/>
                <a:gd name="T12" fmla="*/ 9 w 508"/>
                <a:gd name="T13" fmla="*/ 256 h 513"/>
                <a:gd name="T14" fmla="*/ 254 w 508"/>
                <a:gd name="T15" fmla="*/ 9 h 513"/>
                <a:gd name="T16" fmla="*/ 499 w 508"/>
                <a:gd name="T17" fmla="*/ 256 h 513"/>
                <a:gd name="T18" fmla="*/ 254 w 508"/>
                <a:gd name="T19" fmla="*/ 50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8" h="513">
                  <a:moveTo>
                    <a:pt x="254" y="0"/>
                  </a:moveTo>
                  <a:cubicBezTo>
                    <a:pt x="114" y="0"/>
                    <a:pt x="0" y="115"/>
                    <a:pt x="0" y="256"/>
                  </a:cubicBezTo>
                  <a:cubicBezTo>
                    <a:pt x="0" y="398"/>
                    <a:pt x="114" y="513"/>
                    <a:pt x="254" y="513"/>
                  </a:cubicBezTo>
                  <a:cubicBezTo>
                    <a:pt x="394" y="513"/>
                    <a:pt x="508" y="398"/>
                    <a:pt x="508" y="256"/>
                  </a:cubicBezTo>
                  <a:cubicBezTo>
                    <a:pt x="508" y="115"/>
                    <a:pt x="394" y="0"/>
                    <a:pt x="254" y="0"/>
                  </a:cubicBezTo>
                  <a:close/>
                  <a:moveTo>
                    <a:pt x="254" y="504"/>
                  </a:moveTo>
                  <a:cubicBezTo>
                    <a:pt x="119" y="504"/>
                    <a:pt x="9" y="393"/>
                    <a:pt x="9" y="256"/>
                  </a:cubicBezTo>
                  <a:cubicBezTo>
                    <a:pt x="9" y="119"/>
                    <a:pt x="119" y="9"/>
                    <a:pt x="254" y="9"/>
                  </a:cubicBezTo>
                  <a:cubicBezTo>
                    <a:pt x="389" y="9"/>
                    <a:pt x="499" y="119"/>
                    <a:pt x="499" y="256"/>
                  </a:cubicBezTo>
                  <a:cubicBezTo>
                    <a:pt x="499" y="393"/>
                    <a:pt x="389" y="504"/>
                    <a:pt x="254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2"/>
            <p:cNvSpPr/>
            <p:nvPr/>
          </p:nvSpPr>
          <p:spPr bwMode="auto">
            <a:xfrm>
              <a:off x="3449638" y="4246563"/>
              <a:ext cx="134938" cy="149225"/>
            </a:xfrm>
            <a:custGeom>
              <a:avLst/>
              <a:gdLst>
                <a:gd name="T0" fmla="*/ 16 w 32"/>
                <a:gd name="T1" fmla="*/ 22 h 35"/>
                <a:gd name="T2" fmla="*/ 17 w 32"/>
                <a:gd name="T3" fmla="*/ 16 h 35"/>
                <a:gd name="T4" fmla="*/ 31 w 32"/>
                <a:gd name="T5" fmla="*/ 18 h 35"/>
                <a:gd name="T6" fmla="*/ 29 w 32"/>
                <a:gd name="T7" fmla="*/ 31 h 35"/>
                <a:gd name="T8" fmla="*/ 23 w 32"/>
                <a:gd name="T9" fmla="*/ 34 h 35"/>
                <a:gd name="T10" fmla="*/ 15 w 32"/>
                <a:gd name="T11" fmla="*/ 34 h 35"/>
                <a:gd name="T12" fmla="*/ 6 w 32"/>
                <a:gd name="T13" fmla="*/ 31 h 35"/>
                <a:gd name="T14" fmla="*/ 1 w 32"/>
                <a:gd name="T15" fmla="*/ 24 h 35"/>
                <a:gd name="T16" fmla="*/ 1 w 32"/>
                <a:gd name="T17" fmla="*/ 15 h 35"/>
                <a:gd name="T18" fmla="*/ 4 w 32"/>
                <a:gd name="T19" fmla="*/ 6 h 35"/>
                <a:gd name="T20" fmla="*/ 11 w 32"/>
                <a:gd name="T21" fmla="*/ 1 h 35"/>
                <a:gd name="T22" fmla="*/ 19 w 32"/>
                <a:gd name="T23" fmla="*/ 1 h 35"/>
                <a:gd name="T24" fmla="*/ 28 w 32"/>
                <a:gd name="T25" fmla="*/ 5 h 35"/>
                <a:gd name="T26" fmla="*/ 32 w 32"/>
                <a:gd name="T27" fmla="*/ 12 h 35"/>
                <a:gd name="T28" fmla="*/ 25 w 32"/>
                <a:gd name="T29" fmla="*/ 12 h 35"/>
                <a:gd name="T30" fmla="*/ 23 w 32"/>
                <a:gd name="T31" fmla="*/ 8 h 35"/>
                <a:gd name="T32" fmla="*/ 18 w 32"/>
                <a:gd name="T33" fmla="*/ 6 h 35"/>
                <a:gd name="T34" fmla="*/ 11 w 32"/>
                <a:gd name="T35" fmla="*/ 8 h 35"/>
                <a:gd name="T36" fmla="*/ 7 w 32"/>
                <a:gd name="T37" fmla="*/ 16 h 35"/>
                <a:gd name="T38" fmla="*/ 9 w 32"/>
                <a:gd name="T39" fmla="*/ 25 h 35"/>
                <a:gd name="T40" fmla="*/ 15 w 32"/>
                <a:gd name="T41" fmla="*/ 29 h 35"/>
                <a:gd name="T42" fmla="*/ 19 w 32"/>
                <a:gd name="T43" fmla="*/ 28 h 35"/>
                <a:gd name="T44" fmla="*/ 23 w 32"/>
                <a:gd name="T45" fmla="*/ 27 h 35"/>
                <a:gd name="T46" fmla="*/ 24 w 32"/>
                <a:gd name="T47" fmla="*/ 23 h 35"/>
                <a:gd name="T48" fmla="*/ 16 w 32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5">
                  <a:moveTo>
                    <a:pt x="16" y="22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2"/>
                    <a:pt x="26" y="33"/>
                    <a:pt x="23" y="34"/>
                  </a:cubicBezTo>
                  <a:cubicBezTo>
                    <a:pt x="20" y="34"/>
                    <a:pt x="17" y="35"/>
                    <a:pt x="15" y="34"/>
                  </a:cubicBezTo>
                  <a:cubicBezTo>
                    <a:pt x="11" y="34"/>
                    <a:pt x="8" y="33"/>
                    <a:pt x="6" y="31"/>
                  </a:cubicBezTo>
                  <a:cubicBezTo>
                    <a:pt x="4" y="29"/>
                    <a:pt x="2" y="27"/>
                    <a:pt x="1" y="24"/>
                  </a:cubicBezTo>
                  <a:cubicBezTo>
                    <a:pt x="0" y="21"/>
                    <a:pt x="0" y="18"/>
                    <a:pt x="1" y="15"/>
                  </a:cubicBezTo>
                  <a:cubicBezTo>
                    <a:pt x="1" y="11"/>
                    <a:pt x="2" y="9"/>
                    <a:pt x="4" y="6"/>
                  </a:cubicBezTo>
                  <a:cubicBezTo>
                    <a:pt x="6" y="4"/>
                    <a:pt x="8" y="2"/>
                    <a:pt x="11" y="1"/>
                  </a:cubicBezTo>
                  <a:cubicBezTo>
                    <a:pt x="14" y="0"/>
                    <a:pt x="16" y="0"/>
                    <a:pt x="19" y="1"/>
                  </a:cubicBezTo>
                  <a:cubicBezTo>
                    <a:pt x="23" y="1"/>
                    <a:pt x="26" y="2"/>
                    <a:pt x="28" y="5"/>
                  </a:cubicBezTo>
                  <a:cubicBezTo>
                    <a:pt x="31" y="7"/>
                    <a:pt x="32" y="9"/>
                    <a:pt x="32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4" y="9"/>
                    <a:pt x="23" y="8"/>
                  </a:cubicBezTo>
                  <a:cubicBezTo>
                    <a:pt x="22" y="7"/>
                    <a:pt x="20" y="6"/>
                    <a:pt x="18" y="6"/>
                  </a:cubicBezTo>
                  <a:cubicBezTo>
                    <a:pt x="16" y="6"/>
                    <a:pt x="13" y="6"/>
                    <a:pt x="11" y="8"/>
                  </a:cubicBezTo>
                  <a:cubicBezTo>
                    <a:pt x="9" y="9"/>
                    <a:pt x="8" y="12"/>
                    <a:pt x="7" y="16"/>
                  </a:cubicBezTo>
                  <a:cubicBezTo>
                    <a:pt x="7" y="19"/>
                    <a:pt x="7" y="22"/>
                    <a:pt x="9" y="25"/>
                  </a:cubicBezTo>
                  <a:cubicBezTo>
                    <a:pt x="10" y="27"/>
                    <a:pt x="12" y="28"/>
                    <a:pt x="15" y="29"/>
                  </a:cubicBezTo>
                  <a:cubicBezTo>
                    <a:pt x="16" y="29"/>
                    <a:pt x="18" y="29"/>
                    <a:pt x="19" y="28"/>
                  </a:cubicBezTo>
                  <a:cubicBezTo>
                    <a:pt x="21" y="28"/>
                    <a:pt x="22" y="28"/>
                    <a:pt x="23" y="27"/>
                  </a:cubicBezTo>
                  <a:cubicBezTo>
                    <a:pt x="24" y="23"/>
                    <a:pt x="24" y="23"/>
                    <a:pt x="24" y="23"/>
                  </a:cubicBezTo>
                  <a:lnTo>
                    <a:pt x="1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3"/>
            <p:cNvSpPr/>
            <p:nvPr/>
          </p:nvSpPr>
          <p:spPr bwMode="auto">
            <a:xfrm>
              <a:off x="3287713" y="4198938"/>
              <a:ext cx="153988" cy="166688"/>
            </a:xfrm>
            <a:custGeom>
              <a:avLst/>
              <a:gdLst>
                <a:gd name="T0" fmla="*/ 0 w 97"/>
                <a:gd name="T1" fmla="*/ 84 h 105"/>
                <a:gd name="T2" fmla="*/ 30 w 97"/>
                <a:gd name="T3" fmla="*/ 0 h 105"/>
                <a:gd name="T4" fmla="*/ 46 w 97"/>
                <a:gd name="T5" fmla="*/ 6 h 105"/>
                <a:gd name="T6" fmla="*/ 62 w 97"/>
                <a:gd name="T7" fmla="*/ 73 h 105"/>
                <a:gd name="T8" fmla="*/ 81 w 97"/>
                <a:gd name="T9" fmla="*/ 17 h 105"/>
                <a:gd name="T10" fmla="*/ 97 w 97"/>
                <a:gd name="T11" fmla="*/ 22 h 105"/>
                <a:gd name="T12" fmla="*/ 67 w 97"/>
                <a:gd name="T13" fmla="*/ 105 h 105"/>
                <a:gd name="T14" fmla="*/ 49 w 97"/>
                <a:gd name="T15" fmla="*/ 100 h 105"/>
                <a:gd name="T16" fmla="*/ 35 w 97"/>
                <a:gd name="T17" fmla="*/ 35 h 105"/>
                <a:gd name="T18" fmla="*/ 17 w 97"/>
                <a:gd name="T19" fmla="*/ 89 h 105"/>
                <a:gd name="T20" fmla="*/ 0 w 97"/>
                <a:gd name="T21" fmla="*/ 8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5">
                  <a:moveTo>
                    <a:pt x="0" y="84"/>
                  </a:moveTo>
                  <a:lnTo>
                    <a:pt x="30" y="0"/>
                  </a:lnTo>
                  <a:lnTo>
                    <a:pt x="46" y="6"/>
                  </a:lnTo>
                  <a:lnTo>
                    <a:pt x="62" y="73"/>
                  </a:lnTo>
                  <a:lnTo>
                    <a:pt x="81" y="17"/>
                  </a:lnTo>
                  <a:lnTo>
                    <a:pt x="97" y="22"/>
                  </a:lnTo>
                  <a:lnTo>
                    <a:pt x="67" y="105"/>
                  </a:lnTo>
                  <a:lnTo>
                    <a:pt x="49" y="100"/>
                  </a:lnTo>
                  <a:lnTo>
                    <a:pt x="35" y="35"/>
                  </a:lnTo>
                  <a:lnTo>
                    <a:pt x="17" y="89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4"/>
            <p:cNvSpPr/>
            <p:nvPr/>
          </p:nvSpPr>
          <p:spPr bwMode="auto">
            <a:xfrm>
              <a:off x="2889250" y="3935413"/>
              <a:ext cx="182563" cy="174625"/>
            </a:xfrm>
            <a:custGeom>
              <a:avLst/>
              <a:gdLst>
                <a:gd name="T0" fmla="*/ 0 w 115"/>
                <a:gd name="T1" fmla="*/ 56 h 110"/>
                <a:gd name="T2" fmla="*/ 67 w 115"/>
                <a:gd name="T3" fmla="*/ 0 h 110"/>
                <a:gd name="T4" fmla="*/ 81 w 115"/>
                <a:gd name="T5" fmla="*/ 14 h 110"/>
                <a:gd name="T6" fmla="*/ 59 w 115"/>
                <a:gd name="T7" fmla="*/ 78 h 110"/>
                <a:gd name="T8" fmla="*/ 105 w 115"/>
                <a:gd name="T9" fmla="*/ 40 h 110"/>
                <a:gd name="T10" fmla="*/ 115 w 115"/>
                <a:gd name="T11" fmla="*/ 54 h 110"/>
                <a:gd name="T12" fmla="*/ 46 w 115"/>
                <a:gd name="T13" fmla="*/ 110 h 110"/>
                <a:gd name="T14" fmla="*/ 35 w 115"/>
                <a:gd name="T15" fmla="*/ 97 h 110"/>
                <a:gd name="T16" fmla="*/ 56 w 115"/>
                <a:gd name="T17" fmla="*/ 32 h 110"/>
                <a:gd name="T18" fmla="*/ 11 w 115"/>
                <a:gd name="T19" fmla="*/ 70 h 110"/>
                <a:gd name="T20" fmla="*/ 0 w 115"/>
                <a:gd name="T21" fmla="*/ 5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10">
                  <a:moveTo>
                    <a:pt x="0" y="56"/>
                  </a:moveTo>
                  <a:lnTo>
                    <a:pt x="67" y="0"/>
                  </a:lnTo>
                  <a:lnTo>
                    <a:pt x="81" y="14"/>
                  </a:lnTo>
                  <a:lnTo>
                    <a:pt x="59" y="78"/>
                  </a:lnTo>
                  <a:lnTo>
                    <a:pt x="105" y="40"/>
                  </a:lnTo>
                  <a:lnTo>
                    <a:pt x="115" y="54"/>
                  </a:lnTo>
                  <a:lnTo>
                    <a:pt x="46" y="110"/>
                  </a:lnTo>
                  <a:lnTo>
                    <a:pt x="35" y="97"/>
                  </a:lnTo>
                  <a:lnTo>
                    <a:pt x="56" y="32"/>
                  </a:lnTo>
                  <a:lnTo>
                    <a:pt x="11" y="70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5"/>
            <p:cNvSpPr>
              <a:spLocks noEditPoints="1"/>
            </p:cNvSpPr>
            <p:nvPr/>
          </p:nvSpPr>
          <p:spPr bwMode="auto">
            <a:xfrm>
              <a:off x="3144838" y="4144963"/>
              <a:ext cx="147638" cy="147638"/>
            </a:xfrm>
            <a:custGeom>
              <a:avLst/>
              <a:gdLst>
                <a:gd name="T0" fmla="*/ 17 w 35"/>
                <a:gd name="T1" fmla="*/ 7 h 35"/>
                <a:gd name="T2" fmla="*/ 24 w 35"/>
                <a:gd name="T3" fmla="*/ 8 h 35"/>
                <a:gd name="T4" fmla="*/ 28 w 35"/>
                <a:gd name="T5" fmla="*/ 14 h 35"/>
                <a:gd name="T6" fmla="*/ 26 w 35"/>
                <a:gd name="T7" fmla="*/ 22 h 35"/>
                <a:gd name="T8" fmla="*/ 19 w 35"/>
                <a:gd name="T9" fmla="*/ 28 h 35"/>
                <a:gd name="T10" fmla="*/ 12 w 35"/>
                <a:gd name="T11" fmla="*/ 27 h 35"/>
                <a:gd name="T12" fmla="*/ 8 w 35"/>
                <a:gd name="T13" fmla="*/ 21 h 35"/>
                <a:gd name="T14" fmla="*/ 10 w 35"/>
                <a:gd name="T15" fmla="*/ 13 h 35"/>
                <a:gd name="T16" fmla="*/ 17 w 35"/>
                <a:gd name="T17" fmla="*/ 7 h 35"/>
                <a:gd name="T18" fmla="*/ 1 w 35"/>
                <a:gd name="T19" fmla="*/ 22 h 35"/>
                <a:gd name="T20" fmla="*/ 9 w 35"/>
                <a:gd name="T21" fmla="*/ 32 h 35"/>
                <a:gd name="T22" fmla="*/ 21 w 35"/>
                <a:gd name="T23" fmla="*/ 34 h 35"/>
                <a:gd name="T24" fmla="*/ 32 w 35"/>
                <a:gd name="T25" fmla="*/ 26 h 35"/>
                <a:gd name="T26" fmla="*/ 35 w 35"/>
                <a:gd name="T27" fmla="*/ 13 h 35"/>
                <a:gd name="T28" fmla="*/ 27 w 35"/>
                <a:gd name="T29" fmla="*/ 3 h 35"/>
                <a:gd name="T30" fmla="*/ 20 w 35"/>
                <a:gd name="T31" fmla="*/ 0 h 35"/>
                <a:gd name="T32" fmla="*/ 15 w 35"/>
                <a:gd name="T33" fmla="*/ 1 h 35"/>
                <a:gd name="T34" fmla="*/ 10 w 35"/>
                <a:gd name="T35" fmla="*/ 3 h 35"/>
                <a:gd name="T36" fmla="*/ 4 w 35"/>
                <a:gd name="T37" fmla="*/ 9 h 35"/>
                <a:gd name="T38" fmla="*/ 1 w 35"/>
                <a:gd name="T3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35">
                  <a:moveTo>
                    <a:pt x="17" y="7"/>
                  </a:moveTo>
                  <a:cubicBezTo>
                    <a:pt x="19" y="6"/>
                    <a:pt x="22" y="6"/>
                    <a:pt x="24" y="8"/>
                  </a:cubicBezTo>
                  <a:cubicBezTo>
                    <a:pt x="26" y="9"/>
                    <a:pt x="28" y="11"/>
                    <a:pt x="28" y="14"/>
                  </a:cubicBezTo>
                  <a:cubicBezTo>
                    <a:pt x="29" y="16"/>
                    <a:pt x="28" y="19"/>
                    <a:pt x="26" y="22"/>
                  </a:cubicBezTo>
                  <a:cubicBezTo>
                    <a:pt x="24" y="25"/>
                    <a:pt x="22" y="27"/>
                    <a:pt x="19" y="28"/>
                  </a:cubicBezTo>
                  <a:cubicBezTo>
                    <a:pt x="17" y="29"/>
                    <a:pt x="14" y="29"/>
                    <a:pt x="12" y="27"/>
                  </a:cubicBezTo>
                  <a:cubicBezTo>
                    <a:pt x="10" y="26"/>
                    <a:pt x="8" y="24"/>
                    <a:pt x="8" y="21"/>
                  </a:cubicBezTo>
                  <a:cubicBezTo>
                    <a:pt x="7" y="19"/>
                    <a:pt x="8" y="16"/>
                    <a:pt x="10" y="13"/>
                  </a:cubicBezTo>
                  <a:cubicBezTo>
                    <a:pt x="12" y="10"/>
                    <a:pt x="14" y="8"/>
                    <a:pt x="17" y="7"/>
                  </a:cubicBezTo>
                  <a:close/>
                  <a:moveTo>
                    <a:pt x="1" y="22"/>
                  </a:moveTo>
                  <a:cubicBezTo>
                    <a:pt x="2" y="26"/>
                    <a:pt x="5" y="30"/>
                    <a:pt x="9" y="32"/>
                  </a:cubicBezTo>
                  <a:cubicBezTo>
                    <a:pt x="13" y="35"/>
                    <a:pt x="17" y="35"/>
                    <a:pt x="21" y="34"/>
                  </a:cubicBezTo>
                  <a:cubicBezTo>
                    <a:pt x="26" y="33"/>
                    <a:pt x="29" y="30"/>
                    <a:pt x="32" y="26"/>
                  </a:cubicBezTo>
                  <a:cubicBezTo>
                    <a:pt x="35" y="21"/>
                    <a:pt x="35" y="17"/>
                    <a:pt x="35" y="13"/>
                  </a:cubicBezTo>
                  <a:cubicBezTo>
                    <a:pt x="34" y="9"/>
                    <a:pt x="31" y="5"/>
                    <a:pt x="27" y="3"/>
                  </a:cubicBezTo>
                  <a:cubicBezTo>
                    <a:pt x="24" y="2"/>
                    <a:pt x="22" y="1"/>
                    <a:pt x="20" y="0"/>
                  </a:cubicBezTo>
                  <a:cubicBezTo>
                    <a:pt x="18" y="0"/>
                    <a:pt x="17" y="0"/>
                    <a:pt x="15" y="1"/>
                  </a:cubicBezTo>
                  <a:cubicBezTo>
                    <a:pt x="13" y="1"/>
                    <a:pt x="11" y="2"/>
                    <a:pt x="10" y="3"/>
                  </a:cubicBezTo>
                  <a:cubicBezTo>
                    <a:pt x="8" y="4"/>
                    <a:pt x="6" y="7"/>
                    <a:pt x="4" y="9"/>
                  </a:cubicBezTo>
                  <a:cubicBezTo>
                    <a:pt x="1" y="14"/>
                    <a:pt x="0" y="18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"/>
            <p:cNvSpPr>
              <a:spLocks noEditPoints="1"/>
            </p:cNvSpPr>
            <p:nvPr/>
          </p:nvSpPr>
          <p:spPr bwMode="auto">
            <a:xfrm>
              <a:off x="3000375" y="4038600"/>
              <a:ext cx="157163" cy="160338"/>
            </a:xfrm>
            <a:custGeom>
              <a:avLst/>
              <a:gdLst>
                <a:gd name="T0" fmla="*/ 25 w 37"/>
                <a:gd name="T1" fmla="*/ 11 h 38"/>
                <a:gd name="T2" fmla="*/ 29 w 37"/>
                <a:gd name="T3" fmla="*/ 15 h 38"/>
                <a:gd name="T4" fmla="*/ 31 w 37"/>
                <a:gd name="T5" fmla="*/ 18 h 38"/>
                <a:gd name="T6" fmla="*/ 30 w 37"/>
                <a:gd name="T7" fmla="*/ 21 h 38"/>
                <a:gd name="T8" fmla="*/ 27 w 37"/>
                <a:gd name="T9" fmla="*/ 26 h 38"/>
                <a:gd name="T10" fmla="*/ 22 w 37"/>
                <a:gd name="T11" fmla="*/ 30 h 38"/>
                <a:gd name="T12" fmla="*/ 19 w 37"/>
                <a:gd name="T13" fmla="*/ 32 h 38"/>
                <a:gd name="T14" fmla="*/ 16 w 37"/>
                <a:gd name="T15" fmla="*/ 31 h 38"/>
                <a:gd name="T16" fmla="*/ 13 w 37"/>
                <a:gd name="T17" fmla="*/ 29 h 38"/>
                <a:gd name="T18" fmla="*/ 9 w 37"/>
                <a:gd name="T19" fmla="*/ 25 h 38"/>
                <a:gd name="T20" fmla="*/ 23 w 37"/>
                <a:gd name="T21" fmla="*/ 9 h 38"/>
                <a:gd name="T22" fmla="*/ 25 w 37"/>
                <a:gd name="T23" fmla="*/ 11 h 38"/>
                <a:gd name="T24" fmla="*/ 0 w 37"/>
                <a:gd name="T25" fmla="*/ 25 h 38"/>
                <a:gd name="T26" fmla="*/ 10 w 37"/>
                <a:gd name="T27" fmla="*/ 33 h 38"/>
                <a:gd name="T28" fmla="*/ 15 w 37"/>
                <a:gd name="T29" fmla="*/ 37 h 38"/>
                <a:gd name="T30" fmla="*/ 20 w 37"/>
                <a:gd name="T31" fmla="*/ 38 h 38"/>
                <a:gd name="T32" fmla="*/ 27 w 37"/>
                <a:gd name="T33" fmla="*/ 36 h 38"/>
                <a:gd name="T34" fmla="*/ 32 w 37"/>
                <a:gd name="T35" fmla="*/ 31 h 38"/>
                <a:gd name="T36" fmla="*/ 36 w 37"/>
                <a:gd name="T37" fmla="*/ 24 h 38"/>
                <a:gd name="T38" fmla="*/ 37 w 37"/>
                <a:gd name="T39" fmla="*/ 18 h 38"/>
                <a:gd name="T40" fmla="*/ 35 w 37"/>
                <a:gd name="T41" fmla="*/ 13 h 38"/>
                <a:gd name="T42" fmla="*/ 31 w 37"/>
                <a:gd name="T43" fmla="*/ 8 h 38"/>
                <a:gd name="T44" fmla="*/ 22 w 37"/>
                <a:gd name="T45" fmla="*/ 0 h 38"/>
                <a:gd name="T46" fmla="*/ 0 w 37"/>
                <a:gd name="T4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38">
                  <a:moveTo>
                    <a:pt x="25" y="11"/>
                  </a:moveTo>
                  <a:cubicBezTo>
                    <a:pt x="28" y="13"/>
                    <a:pt x="29" y="14"/>
                    <a:pt x="29" y="15"/>
                  </a:cubicBezTo>
                  <a:cubicBezTo>
                    <a:pt x="30" y="16"/>
                    <a:pt x="31" y="17"/>
                    <a:pt x="31" y="18"/>
                  </a:cubicBezTo>
                  <a:cubicBezTo>
                    <a:pt x="31" y="19"/>
                    <a:pt x="31" y="20"/>
                    <a:pt x="30" y="21"/>
                  </a:cubicBezTo>
                  <a:cubicBezTo>
                    <a:pt x="30" y="23"/>
                    <a:pt x="28" y="24"/>
                    <a:pt x="27" y="26"/>
                  </a:cubicBezTo>
                  <a:cubicBezTo>
                    <a:pt x="25" y="28"/>
                    <a:pt x="24" y="29"/>
                    <a:pt x="22" y="30"/>
                  </a:cubicBezTo>
                  <a:cubicBezTo>
                    <a:pt x="21" y="31"/>
                    <a:pt x="20" y="32"/>
                    <a:pt x="19" y="32"/>
                  </a:cubicBezTo>
                  <a:cubicBezTo>
                    <a:pt x="18" y="32"/>
                    <a:pt x="17" y="31"/>
                    <a:pt x="16" y="31"/>
                  </a:cubicBezTo>
                  <a:cubicBezTo>
                    <a:pt x="15" y="31"/>
                    <a:pt x="14" y="30"/>
                    <a:pt x="13" y="29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5" y="11"/>
                  </a:lnTo>
                  <a:close/>
                  <a:moveTo>
                    <a:pt x="0" y="25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7" y="37"/>
                    <a:pt x="18" y="38"/>
                    <a:pt x="20" y="38"/>
                  </a:cubicBezTo>
                  <a:cubicBezTo>
                    <a:pt x="22" y="38"/>
                    <a:pt x="24" y="37"/>
                    <a:pt x="27" y="36"/>
                  </a:cubicBezTo>
                  <a:cubicBezTo>
                    <a:pt x="28" y="34"/>
                    <a:pt x="30" y="33"/>
                    <a:pt x="32" y="31"/>
                  </a:cubicBezTo>
                  <a:cubicBezTo>
                    <a:pt x="34" y="28"/>
                    <a:pt x="35" y="26"/>
                    <a:pt x="36" y="24"/>
                  </a:cubicBezTo>
                  <a:cubicBezTo>
                    <a:pt x="37" y="22"/>
                    <a:pt x="37" y="20"/>
                    <a:pt x="37" y="18"/>
                  </a:cubicBezTo>
                  <a:cubicBezTo>
                    <a:pt x="37" y="16"/>
                    <a:pt x="36" y="14"/>
                    <a:pt x="35" y="13"/>
                  </a:cubicBezTo>
                  <a:cubicBezTo>
                    <a:pt x="35" y="11"/>
                    <a:pt x="33" y="10"/>
                    <a:pt x="31" y="8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7"/>
            <p:cNvSpPr>
              <a:spLocks noEditPoints="1"/>
            </p:cNvSpPr>
            <p:nvPr/>
          </p:nvSpPr>
          <p:spPr bwMode="auto">
            <a:xfrm>
              <a:off x="2800350" y="3851275"/>
              <a:ext cx="161925" cy="144463"/>
            </a:xfrm>
            <a:custGeom>
              <a:avLst/>
              <a:gdLst>
                <a:gd name="T0" fmla="*/ 46 w 102"/>
                <a:gd name="T1" fmla="*/ 24 h 91"/>
                <a:gd name="T2" fmla="*/ 80 w 102"/>
                <a:gd name="T3" fmla="*/ 18 h 91"/>
                <a:gd name="T4" fmla="*/ 56 w 102"/>
                <a:gd name="T5" fmla="*/ 45 h 91"/>
                <a:gd name="T6" fmla="*/ 46 w 102"/>
                <a:gd name="T7" fmla="*/ 24 h 91"/>
                <a:gd name="T8" fmla="*/ 102 w 102"/>
                <a:gd name="T9" fmla="*/ 16 h 91"/>
                <a:gd name="T10" fmla="*/ 94 w 102"/>
                <a:gd name="T11" fmla="*/ 0 h 91"/>
                <a:gd name="T12" fmla="*/ 0 w 102"/>
                <a:gd name="T13" fmla="*/ 13 h 91"/>
                <a:gd name="T14" fmla="*/ 8 w 102"/>
                <a:gd name="T15" fmla="*/ 29 h 91"/>
                <a:gd name="T16" fmla="*/ 30 w 102"/>
                <a:gd name="T17" fmla="*/ 26 h 91"/>
                <a:gd name="T18" fmla="*/ 48 w 102"/>
                <a:gd name="T19" fmla="*/ 56 h 91"/>
                <a:gd name="T20" fmla="*/ 32 w 102"/>
                <a:gd name="T21" fmla="*/ 75 h 91"/>
                <a:gd name="T22" fmla="*/ 43 w 102"/>
                <a:gd name="T23" fmla="*/ 91 h 91"/>
                <a:gd name="T24" fmla="*/ 102 w 102"/>
                <a:gd name="T25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91">
                  <a:moveTo>
                    <a:pt x="46" y="24"/>
                  </a:moveTo>
                  <a:lnTo>
                    <a:pt x="80" y="18"/>
                  </a:lnTo>
                  <a:lnTo>
                    <a:pt x="56" y="45"/>
                  </a:lnTo>
                  <a:lnTo>
                    <a:pt x="46" y="24"/>
                  </a:lnTo>
                  <a:close/>
                  <a:moveTo>
                    <a:pt x="102" y="16"/>
                  </a:moveTo>
                  <a:lnTo>
                    <a:pt x="94" y="0"/>
                  </a:lnTo>
                  <a:lnTo>
                    <a:pt x="0" y="13"/>
                  </a:lnTo>
                  <a:lnTo>
                    <a:pt x="8" y="29"/>
                  </a:lnTo>
                  <a:lnTo>
                    <a:pt x="30" y="26"/>
                  </a:lnTo>
                  <a:lnTo>
                    <a:pt x="48" y="56"/>
                  </a:lnTo>
                  <a:lnTo>
                    <a:pt x="32" y="75"/>
                  </a:lnTo>
                  <a:lnTo>
                    <a:pt x="43" y="91"/>
                  </a:lnTo>
                  <a:lnTo>
                    <a:pt x="10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8"/>
            <p:cNvSpPr/>
            <p:nvPr/>
          </p:nvSpPr>
          <p:spPr bwMode="auto">
            <a:xfrm>
              <a:off x="2746375" y="3684588"/>
              <a:ext cx="168275" cy="152400"/>
            </a:xfrm>
            <a:custGeom>
              <a:avLst/>
              <a:gdLst>
                <a:gd name="T0" fmla="*/ 0 w 106"/>
                <a:gd name="T1" fmla="*/ 29 h 96"/>
                <a:gd name="T2" fmla="*/ 82 w 106"/>
                <a:gd name="T3" fmla="*/ 0 h 96"/>
                <a:gd name="T4" fmla="*/ 88 w 106"/>
                <a:gd name="T5" fmla="*/ 19 h 96"/>
                <a:gd name="T6" fmla="*/ 56 w 106"/>
                <a:gd name="T7" fmla="*/ 29 h 96"/>
                <a:gd name="T8" fmla="*/ 66 w 106"/>
                <a:gd name="T9" fmla="*/ 62 h 96"/>
                <a:gd name="T10" fmla="*/ 101 w 106"/>
                <a:gd name="T11" fmla="*/ 51 h 96"/>
                <a:gd name="T12" fmla="*/ 106 w 106"/>
                <a:gd name="T13" fmla="*/ 67 h 96"/>
                <a:gd name="T14" fmla="*/ 24 w 106"/>
                <a:gd name="T15" fmla="*/ 96 h 96"/>
                <a:gd name="T16" fmla="*/ 16 w 106"/>
                <a:gd name="T17" fmla="*/ 80 h 96"/>
                <a:gd name="T18" fmla="*/ 53 w 106"/>
                <a:gd name="T19" fmla="*/ 67 h 96"/>
                <a:gd name="T20" fmla="*/ 42 w 106"/>
                <a:gd name="T21" fmla="*/ 35 h 96"/>
                <a:gd name="T22" fmla="*/ 5 w 106"/>
                <a:gd name="T23" fmla="*/ 48 h 96"/>
                <a:gd name="T24" fmla="*/ 0 w 106"/>
                <a:gd name="T25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96">
                  <a:moveTo>
                    <a:pt x="0" y="29"/>
                  </a:moveTo>
                  <a:lnTo>
                    <a:pt x="82" y="0"/>
                  </a:lnTo>
                  <a:lnTo>
                    <a:pt x="88" y="19"/>
                  </a:lnTo>
                  <a:lnTo>
                    <a:pt x="56" y="29"/>
                  </a:lnTo>
                  <a:lnTo>
                    <a:pt x="66" y="62"/>
                  </a:lnTo>
                  <a:lnTo>
                    <a:pt x="101" y="51"/>
                  </a:lnTo>
                  <a:lnTo>
                    <a:pt x="106" y="67"/>
                  </a:lnTo>
                  <a:lnTo>
                    <a:pt x="24" y="96"/>
                  </a:lnTo>
                  <a:lnTo>
                    <a:pt x="16" y="80"/>
                  </a:lnTo>
                  <a:lnTo>
                    <a:pt x="53" y="67"/>
                  </a:lnTo>
                  <a:lnTo>
                    <a:pt x="42" y="35"/>
                  </a:lnTo>
                  <a:lnTo>
                    <a:pt x="5" y="48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9"/>
            <p:cNvSpPr/>
            <p:nvPr/>
          </p:nvSpPr>
          <p:spPr bwMode="auto">
            <a:xfrm>
              <a:off x="2716213" y="3560763"/>
              <a:ext cx="147638" cy="119063"/>
            </a:xfrm>
            <a:custGeom>
              <a:avLst/>
              <a:gdLst>
                <a:gd name="T0" fmla="*/ 9 w 35"/>
                <a:gd name="T1" fmla="*/ 1 h 28"/>
                <a:gd name="T2" fmla="*/ 11 w 35"/>
                <a:gd name="T3" fmla="*/ 8 h 28"/>
                <a:gd name="T4" fmla="*/ 7 w 35"/>
                <a:gd name="T5" fmla="*/ 11 h 28"/>
                <a:gd name="T6" fmla="*/ 6 w 35"/>
                <a:gd name="T7" fmla="*/ 16 h 28"/>
                <a:gd name="T8" fmla="*/ 8 w 35"/>
                <a:gd name="T9" fmla="*/ 20 h 28"/>
                <a:gd name="T10" fmla="*/ 12 w 35"/>
                <a:gd name="T11" fmla="*/ 21 h 28"/>
                <a:gd name="T12" fmla="*/ 14 w 35"/>
                <a:gd name="T13" fmla="*/ 20 h 28"/>
                <a:gd name="T14" fmla="*/ 15 w 35"/>
                <a:gd name="T15" fmla="*/ 18 h 28"/>
                <a:gd name="T16" fmla="*/ 15 w 35"/>
                <a:gd name="T17" fmla="*/ 12 h 28"/>
                <a:gd name="T18" fmla="*/ 17 w 35"/>
                <a:gd name="T19" fmla="*/ 4 h 28"/>
                <a:gd name="T20" fmla="*/ 23 w 35"/>
                <a:gd name="T21" fmla="*/ 0 h 28"/>
                <a:gd name="T22" fmla="*/ 28 w 35"/>
                <a:gd name="T23" fmla="*/ 1 h 28"/>
                <a:gd name="T24" fmla="*/ 32 w 35"/>
                <a:gd name="T25" fmla="*/ 4 h 28"/>
                <a:gd name="T26" fmla="*/ 34 w 35"/>
                <a:gd name="T27" fmla="*/ 10 h 28"/>
                <a:gd name="T28" fmla="*/ 33 w 35"/>
                <a:gd name="T29" fmla="*/ 20 h 28"/>
                <a:gd name="T30" fmla="*/ 27 w 35"/>
                <a:gd name="T31" fmla="*/ 24 h 28"/>
                <a:gd name="T32" fmla="*/ 25 w 35"/>
                <a:gd name="T33" fmla="*/ 18 h 28"/>
                <a:gd name="T34" fmla="*/ 28 w 35"/>
                <a:gd name="T35" fmla="*/ 16 h 28"/>
                <a:gd name="T36" fmla="*/ 29 w 35"/>
                <a:gd name="T37" fmla="*/ 11 h 28"/>
                <a:gd name="T38" fmla="*/ 27 w 35"/>
                <a:gd name="T39" fmla="*/ 7 h 28"/>
                <a:gd name="T40" fmla="*/ 25 w 35"/>
                <a:gd name="T41" fmla="*/ 6 h 28"/>
                <a:gd name="T42" fmla="*/ 23 w 35"/>
                <a:gd name="T43" fmla="*/ 8 h 28"/>
                <a:gd name="T44" fmla="*/ 22 w 35"/>
                <a:gd name="T45" fmla="*/ 14 h 28"/>
                <a:gd name="T46" fmla="*/ 21 w 35"/>
                <a:gd name="T47" fmla="*/ 22 h 28"/>
                <a:gd name="T48" fmla="*/ 18 w 35"/>
                <a:gd name="T49" fmla="*/ 26 h 28"/>
                <a:gd name="T50" fmla="*/ 13 w 35"/>
                <a:gd name="T51" fmla="*/ 28 h 28"/>
                <a:gd name="T52" fmla="*/ 7 w 35"/>
                <a:gd name="T53" fmla="*/ 27 h 28"/>
                <a:gd name="T54" fmla="*/ 3 w 35"/>
                <a:gd name="T55" fmla="*/ 24 h 28"/>
                <a:gd name="T56" fmla="*/ 0 w 35"/>
                <a:gd name="T57" fmla="*/ 17 h 28"/>
                <a:gd name="T58" fmla="*/ 2 w 35"/>
                <a:gd name="T59" fmla="*/ 7 h 28"/>
                <a:gd name="T60" fmla="*/ 9 w 35"/>
                <a:gd name="T6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" h="28">
                  <a:moveTo>
                    <a:pt x="9" y="1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9" y="8"/>
                    <a:pt x="7" y="10"/>
                    <a:pt x="7" y="11"/>
                  </a:cubicBezTo>
                  <a:cubicBezTo>
                    <a:pt x="6" y="12"/>
                    <a:pt x="6" y="14"/>
                    <a:pt x="6" y="16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9" y="21"/>
                    <a:pt x="10" y="22"/>
                    <a:pt x="12" y="21"/>
                  </a:cubicBezTo>
                  <a:cubicBezTo>
                    <a:pt x="12" y="21"/>
                    <a:pt x="13" y="21"/>
                    <a:pt x="14" y="20"/>
                  </a:cubicBezTo>
                  <a:cubicBezTo>
                    <a:pt x="14" y="20"/>
                    <a:pt x="14" y="19"/>
                    <a:pt x="15" y="18"/>
                  </a:cubicBezTo>
                  <a:cubicBezTo>
                    <a:pt x="15" y="17"/>
                    <a:pt x="15" y="15"/>
                    <a:pt x="15" y="12"/>
                  </a:cubicBezTo>
                  <a:cubicBezTo>
                    <a:pt x="15" y="9"/>
                    <a:pt x="16" y="6"/>
                    <a:pt x="17" y="4"/>
                  </a:cubicBezTo>
                  <a:cubicBezTo>
                    <a:pt x="18" y="2"/>
                    <a:pt x="20" y="1"/>
                    <a:pt x="23" y="0"/>
                  </a:cubicBezTo>
                  <a:cubicBezTo>
                    <a:pt x="25" y="0"/>
                    <a:pt x="26" y="0"/>
                    <a:pt x="28" y="1"/>
                  </a:cubicBezTo>
                  <a:cubicBezTo>
                    <a:pt x="29" y="2"/>
                    <a:pt x="31" y="3"/>
                    <a:pt x="32" y="4"/>
                  </a:cubicBezTo>
                  <a:cubicBezTo>
                    <a:pt x="33" y="6"/>
                    <a:pt x="34" y="8"/>
                    <a:pt x="34" y="10"/>
                  </a:cubicBezTo>
                  <a:cubicBezTo>
                    <a:pt x="35" y="14"/>
                    <a:pt x="35" y="18"/>
                    <a:pt x="33" y="20"/>
                  </a:cubicBezTo>
                  <a:cubicBezTo>
                    <a:pt x="32" y="22"/>
                    <a:pt x="30" y="24"/>
                    <a:pt x="27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7" y="17"/>
                    <a:pt x="28" y="17"/>
                    <a:pt x="28" y="16"/>
                  </a:cubicBezTo>
                  <a:cubicBezTo>
                    <a:pt x="29" y="15"/>
                    <a:pt x="29" y="13"/>
                    <a:pt x="29" y="11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6" y="7"/>
                    <a:pt x="25" y="6"/>
                    <a:pt x="25" y="6"/>
                  </a:cubicBezTo>
                  <a:cubicBezTo>
                    <a:pt x="24" y="7"/>
                    <a:pt x="23" y="7"/>
                    <a:pt x="23" y="8"/>
                  </a:cubicBezTo>
                  <a:cubicBezTo>
                    <a:pt x="22" y="9"/>
                    <a:pt x="22" y="11"/>
                    <a:pt x="22" y="14"/>
                  </a:cubicBezTo>
                  <a:cubicBezTo>
                    <a:pt x="21" y="17"/>
                    <a:pt x="21" y="20"/>
                    <a:pt x="21" y="22"/>
                  </a:cubicBezTo>
                  <a:cubicBezTo>
                    <a:pt x="20" y="23"/>
                    <a:pt x="19" y="25"/>
                    <a:pt x="18" y="26"/>
                  </a:cubicBezTo>
                  <a:cubicBezTo>
                    <a:pt x="17" y="27"/>
                    <a:pt x="15" y="28"/>
                    <a:pt x="13" y="28"/>
                  </a:cubicBezTo>
                  <a:cubicBezTo>
                    <a:pt x="11" y="28"/>
                    <a:pt x="9" y="28"/>
                    <a:pt x="7" y="27"/>
                  </a:cubicBezTo>
                  <a:cubicBezTo>
                    <a:pt x="6" y="27"/>
                    <a:pt x="4" y="25"/>
                    <a:pt x="3" y="24"/>
                  </a:cubicBezTo>
                  <a:cubicBezTo>
                    <a:pt x="2" y="22"/>
                    <a:pt x="1" y="20"/>
                    <a:pt x="0" y="17"/>
                  </a:cubicBezTo>
                  <a:cubicBezTo>
                    <a:pt x="0" y="13"/>
                    <a:pt x="0" y="9"/>
                    <a:pt x="2" y="7"/>
                  </a:cubicBezTo>
                  <a:cubicBezTo>
                    <a:pt x="3" y="4"/>
                    <a:pt x="6" y="3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40"/>
            <p:cNvSpPr/>
            <p:nvPr/>
          </p:nvSpPr>
          <p:spPr bwMode="auto">
            <a:xfrm>
              <a:off x="3675063" y="4251325"/>
              <a:ext cx="122238" cy="149225"/>
            </a:xfrm>
            <a:custGeom>
              <a:avLst/>
              <a:gdLst>
                <a:gd name="T0" fmla="*/ 0 w 29"/>
                <a:gd name="T1" fmla="*/ 3 h 35"/>
                <a:gd name="T2" fmla="*/ 7 w 29"/>
                <a:gd name="T3" fmla="*/ 2 h 35"/>
                <a:gd name="T4" fmla="*/ 9 w 29"/>
                <a:gd name="T5" fmla="*/ 20 h 35"/>
                <a:gd name="T6" fmla="*/ 9 w 29"/>
                <a:gd name="T7" fmla="*/ 25 h 35"/>
                <a:gd name="T8" fmla="*/ 12 w 29"/>
                <a:gd name="T9" fmla="*/ 28 h 35"/>
                <a:gd name="T10" fmla="*/ 16 w 29"/>
                <a:gd name="T11" fmla="*/ 29 h 35"/>
                <a:gd name="T12" fmla="*/ 20 w 29"/>
                <a:gd name="T13" fmla="*/ 28 h 35"/>
                <a:gd name="T14" fmla="*/ 22 w 29"/>
                <a:gd name="T15" fmla="*/ 25 h 35"/>
                <a:gd name="T16" fmla="*/ 22 w 29"/>
                <a:gd name="T17" fmla="*/ 19 h 35"/>
                <a:gd name="T18" fmla="*/ 20 w 29"/>
                <a:gd name="T19" fmla="*/ 1 h 35"/>
                <a:gd name="T20" fmla="*/ 27 w 29"/>
                <a:gd name="T21" fmla="*/ 0 h 35"/>
                <a:gd name="T22" fmla="*/ 28 w 29"/>
                <a:gd name="T23" fmla="*/ 18 h 35"/>
                <a:gd name="T24" fmla="*/ 28 w 29"/>
                <a:gd name="T25" fmla="*/ 26 h 35"/>
                <a:gd name="T26" fmla="*/ 27 w 29"/>
                <a:gd name="T27" fmla="*/ 30 h 35"/>
                <a:gd name="T28" fmla="*/ 23 w 29"/>
                <a:gd name="T29" fmla="*/ 33 h 35"/>
                <a:gd name="T30" fmla="*/ 17 w 29"/>
                <a:gd name="T31" fmla="*/ 35 h 35"/>
                <a:gd name="T32" fmla="*/ 10 w 29"/>
                <a:gd name="T33" fmla="*/ 34 h 35"/>
                <a:gd name="T34" fmla="*/ 6 w 29"/>
                <a:gd name="T35" fmla="*/ 32 h 35"/>
                <a:gd name="T36" fmla="*/ 3 w 29"/>
                <a:gd name="T37" fmla="*/ 28 h 35"/>
                <a:gd name="T38" fmla="*/ 2 w 29"/>
                <a:gd name="T39" fmla="*/ 20 h 35"/>
                <a:gd name="T40" fmla="*/ 0 w 29"/>
                <a:gd name="T4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35">
                  <a:moveTo>
                    <a:pt x="0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3"/>
                    <a:pt x="9" y="25"/>
                    <a:pt x="9" y="25"/>
                  </a:cubicBezTo>
                  <a:cubicBezTo>
                    <a:pt x="10" y="27"/>
                    <a:pt x="11" y="28"/>
                    <a:pt x="12" y="28"/>
                  </a:cubicBezTo>
                  <a:cubicBezTo>
                    <a:pt x="13" y="29"/>
                    <a:pt x="14" y="29"/>
                    <a:pt x="16" y="29"/>
                  </a:cubicBezTo>
                  <a:cubicBezTo>
                    <a:pt x="18" y="29"/>
                    <a:pt x="19" y="29"/>
                    <a:pt x="20" y="28"/>
                  </a:cubicBezTo>
                  <a:cubicBezTo>
                    <a:pt x="21" y="27"/>
                    <a:pt x="22" y="26"/>
                    <a:pt x="22" y="25"/>
                  </a:cubicBezTo>
                  <a:cubicBezTo>
                    <a:pt x="22" y="24"/>
                    <a:pt x="22" y="22"/>
                    <a:pt x="2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22"/>
                    <a:pt x="29" y="24"/>
                    <a:pt x="28" y="26"/>
                  </a:cubicBezTo>
                  <a:cubicBezTo>
                    <a:pt x="28" y="28"/>
                    <a:pt x="28" y="29"/>
                    <a:pt x="27" y="30"/>
                  </a:cubicBezTo>
                  <a:cubicBezTo>
                    <a:pt x="26" y="32"/>
                    <a:pt x="25" y="33"/>
                    <a:pt x="23" y="33"/>
                  </a:cubicBezTo>
                  <a:cubicBezTo>
                    <a:pt x="22" y="34"/>
                    <a:pt x="20" y="35"/>
                    <a:pt x="17" y="35"/>
                  </a:cubicBezTo>
                  <a:cubicBezTo>
                    <a:pt x="14" y="35"/>
                    <a:pt x="11" y="35"/>
                    <a:pt x="10" y="34"/>
                  </a:cubicBezTo>
                  <a:cubicBezTo>
                    <a:pt x="8" y="34"/>
                    <a:pt x="7" y="33"/>
                    <a:pt x="6" y="32"/>
                  </a:cubicBezTo>
                  <a:cubicBezTo>
                    <a:pt x="5" y="31"/>
                    <a:pt x="4" y="30"/>
                    <a:pt x="3" y="28"/>
                  </a:cubicBezTo>
                  <a:cubicBezTo>
                    <a:pt x="3" y="27"/>
                    <a:pt x="2" y="24"/>
                    <a:pt x="2" y="2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41"/>
            <p:cNvSpPr/>
            <p:nvPr/>
          </p:nvSpPr>
          <p:spPr bwMode="auto">
            <a:xfrm>
              <a:off x="3814763" y="4216400"/>
              <a:ext cx="147638" cy="166688"/>
            </a:xfrm>
            <a:custGeom>
              <a:avLst/>
              <a:gdLst>
                <a:gd name="T0" fmla="*/ 24 w 93"/>
                <a:gd name="T1" fmla="*/ 105 h 105"/>
                <a:gd name="T2" fmla="*/ 0 w 93"/>
                <a:gd name="T3" fmla="*/ 19 h 105"/>
                <a:gd name="T4" fmla="*/ 18 w 93"/>
                <a:gd name="T5" fmla="*/ 16 h 105"/>
                <a:gd name="T6" fmla="*/ 69 w 93"/>
                <a:gd name="T7" fmla="*/ 62 h 105"/>
                <a:gd name="T8" fmla="*/ 53 w 93"/>
                <a:gd name="T9" fmla="*/ 6 h 105"/>
                <a:gd name="T10" fmla="*/ 69 w 93"/>
                <a:gd name="T11" fmla="*/ 0 h 105"/>
                <a:gd name="T12" fmla="*/ 93 w 93"/>
                <a:gd name="T13" fmla="*/ 86 h 105"/>
                <a:gd name="T14" fmla="*/ 75 w 93"/>
                <a:gd name="T15" fmla="*/ 91 h 105"/>
                <a:gd name="T16" fmla="*/ 24 w 93"/>
                <a:gd name="T17" fmla="*/ 43 h 105"/>
                <a:gd name="T18" fmla="*/ 40 w 93"/>
                <a:gd name="T19" fmla="*/ 99 h 105"/>
                <a:gd name="T20" fmla="*/ 24 w 93"/>
                <a:gd name="T2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05">
                  <a:moveTo>
                    <a:pt x="24" y="105"/>
                  </a:moveTo>
                  <a:lnTo>
                    <a:pt x="0" y="19"/>
                  </a:lnTo>
                  <a:lnTo>
                    <a:pt x="18" y="16"/>
                  </a:lnTo>
                  <a:lnTo>
                    <a:pt x="69" y="62"/>
                  </a:lnTo>
                  <a:lnTo>
                    <a:pt x="53" y="6"/>
                  </a:lnTo>
                  <a:lnTo>
                    <a:pt x="69" y="0"/>
                  </a:lnTo>
                  <a:lnTo>
                    <a:pt x="93" y="86"/>
                  </a:lnTo>
                  <a:lnTo>
                    <a:pt x="75" y="91"/>
                  </a:lnTo>
                  <a:lnTo>
                    <a:pt x="24" y="43"/>
                  </a:lnTo>
                  <a:lnTo>
                    <a:pt x="40" y="99"/>
                  </a:lnTo>
                  <a:lnTo>
                    <a:pt x="2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42"/>
            <p:cNvSpPr/>
            <p:nvPr/>
          </p:nvSpPr>
          <p:spPr bwMode="auto">
            <a:xfrm>
              <a:off x="3949700" y="4195763"/>
              <a:ext cx="80963" cy="139700"/>
            </a:xfrm>
            <a:custGeom>
              <a:avLst/>
              <a:gdLst>
                <a:gd name="T0" fmla="*/ 35 w 51"/>
                <a:gd name="T1" fmla="*/ 88 h 88"/>
                <a:gd name="T2" fmla="*/ 0 w 51"/>
                <a:gd name="T3" fmla="*/ 5 h 88"/>
                <a:gd name="T4" fmla="*/ 16 w 51"/>
                <a:gd name="T5" fmla="*/ 0 h 88"/>
                <a:gd name="T6" fmla="*/ 51 w 51"/>
                <a:gd name="T7" fmla="*/ 80 h 88"/>
                <a:gd name="T8" fmla="*/ 35 w 51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8">
                  <a:moveTo>
                    <a:pt x="35" y="88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51" y="80"/>
                  </a:lnTo>
                  <a:lnTo>
                    <a:pt x="35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43"/>
            <p:cNvSpPr/>
            <p:nvPr/>
          </p:nvSpPr>
          <p:spPr bwMode="auto">
            <a:xfrm>
              <a:off x="3987800" y="4127500"/>
              <a:ext cx="139700" cy="161925"/>
            </a:xfrm>
            <a:custGeom>
              <a:avLst/>
              <a:gdLst>
                <a:gd name="T0" fmla="*/ 72 w 88"/>
                <a:gd name="T1" fmla="*/ 102 h 102"/>
                <a:gd name="T2" fmla="*/ 0 w 88"/>
                <a:gd name="T3" fmla="*/ 40 h 102"/>
                <a:gd name="T4" fmla="*/ 19 w 88"/>
                <a:gd name="T5" fmla="*/ 32 h 102"/>
                <a:gd name="T6" fmla="*/ 70 w 88"/>
                <a:gd name="T7" fmla="*/ 78 h 102"/>
                <a:gd name="T8" fmla="*/ 56 w 88"/>
                <a:gd name="T9" fmla="*/ 11 h 102"/>
                <a:gd name="T10" fmla="*/ 72 w 88"/>
                <a:gd name="T11" fmla="*/ 0 h 102"/>
                <a:gd name="T12" fmla="*/ 88 w 88"/>
                <a:gd name="T13" fmla="*/ 94 h 102"/>
                <a:gd name="T14" fmla="*/ 72 w 88"/>
                <a:gd name="T1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02">
                  <a:moveTo>
                    <a:pt x="72" y="102"/>
                  </a:moveTo>
                  <a:lnTo>
                    <a:pt x="0" y="40"/>
                  </a:lnTo>
                  <a:lnTo>
                    <a:pt x="19" y="32"/>
                  </a:lnTo>
                  <a:lnTo>
                    <a:pt x="70" y="78"/>
                  </a:lnTo>
                  <a:lnTo>
                    <a:pt x="56" y="11"/>
                  </a:lnTo>
                  <a:lnTo>
                    <a:pt x="72" y="0"/>
                  </a:lnTo>
                  <a:lnTo>
                    <a:pt x="88" y="94"/>
                  </a:lnTo>
                  <a:lnTo>
                    <a:pt x="7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44"/>
            <p:cNvSpPr/>
            <p:nvPr/>
          </p:nvSpPr>
          <p:spPr bwMode="auto">
            <a:xfrm>
              <a:off x="4114800" y="4054475"/>
              <a:ext cx="169863" cy="174625"/>
            </a:xfrm>
            <a:custGeom>
              <a:avLst/>
              <a:gdLst>
                <a:gd name="T0" fmla="*/ 57 w 107"/>
                <a:gd name="T1" fmla="*/ 110 h 110"/>
                <a:gd name="T2" fmla="*/ 0 w 107"/>
                <a:gd name="T3" fmla="*/ 40 h 110"/>
                <a:gd name="T4" fmla="*/ 51 w 107"/>
                <a:gd name="T5" fmla="*/ 0 h 110"/>
                <a:gd name="T6" fmla="*/ 62 w 107"/>
                <a:gd name="T7" fmla="*/ 11 h 110"/>
                <a:gd name="T8" fmla="*/ 24 w 107"/>
                <a:gd name="T9" fmla="*/ 40 h 110"/>
                <a:gd name="T10" fmla="*/ 35 w 107"/>
                <a:gd name="T11" fmla="*/ 57 h 110"/>
                <a:gd name="T12" fmla="*/ 70 w 107"/>
                <a:gd name="T13" fmla="*/ 30 h 110"/>
                <a:gd name="T14" fmla="*/ 81 w 107"/>
                <a:gd name="T15" fmla="*/ 40 h 110"/>
                <a:gd name="T16" fmla="*/ 46 w 107"/>
                <a:gd name="T17" fmla="*/ 67 h 110"/>
                <a:gd name="T18" fmla="*/ 59 w 107"/>
                <a:gd name="T19" fmla="*/ 86 h 110"/>
                <a:gd name="T20" fmla="*/ 99 w 107"/>
                <a:gd name="T21" fmla="*/ 57 h 110"/>
                <a:gd name="T22" fmla="*/ 107 w 107"/>
                <a:gd name="T23" fmla="*/ 67 h 110"/>
                <a:gd name="T24" fmla="*/ 57 w 107"/>
                <a:gd name="T2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10">
                  <a:moveTo>
                    <a:pt x="57" y="110"/>
                  </a:moveTo>
                  <a:lnTo>
                    <a:pt x="0" y="40"/>
                  </a:lnTo>
                  <a:lnTo>
                    <a:pt x="51" y="0"/>
                  </a:lnTo>
                  <a:lnTo>
                    <a:pt x="62" y="11"/>
                  </a:lnTo>
                  <a:lnTo>
                    <a:pt x="24" y="40"/>
                  </a:lnTo>
                  <a:lnTo>
                    <a:pt x="35" y="57"/>
                  </a:lnTo>
                  <a:lnTo>
                    <a:pt x="70" y="30"/>
                  </a:lnTo>
                  <a:lnTo>
                    <a:pt x="81" y="40"/>
                  </a:lnTo>
                  <a:lnTo>
                    <a:pt x="46" y="67"/>
                  </a:lnTo>
                  <a:lnTo>
                    <a:pt x="59" y="86"/>
                  </a:lnTo>
                  <a:lnTo>
                    <a:pt x="99" y="57"/>
                  </a:lnTo>
                  <a:lnTo>
                    <a:pt x="107" y="67"/>
                  </a:ln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45"/>
            <p:cNvSpPr>
              <a:spLocks noEditPoints="1"/>
            </p:cNvSpPr>
            <p:nvPr/>
          </p:nvSpPr>
          <p:spPr bwMode="auto">
            <a:xfrm>
              <a:off x="4217988" y="3965575"/>
              <a:ext cx="185738" cy="166688"/>
            </a:xfrm>
            <a:custGeom>
              <a:avLst/>
              <a:gdLst>
                <a:gd name="T0" fmla="*/ 8 w 44"/>
                <a:gd name="T1" fmla="*/ 16 h 39"/>
                <a:gd name="T2" fmla="*/ 12 w 44"/>
                <a:gd name="T3" fmla="*/ 12 h 39"/>
                <a:gd name="T4" fmla="*/ 15 w 44"/>
                <a:gd name="T5" fmla="*/ 8 h 39"/>
                <a:gd name="T6" fmla="*/ 18 w 44"/>
                <a:gd name="T7" fmla="*/ 7 h 39"/>
                <a:gd name="T8" fmla="*/ 21 w 44"/>
                <a:gd name="T9" fmla="*/ 9 h 39"/>
                <a:gd name="T10" fmla="*/ 22 w 44"/>
                <a:gd name="T11" fmla="*/ 11 h 39"/>
                <a:gd name="T12" fmla="*/ 22 w 44"/>
                <a:gd name="T13" fmla="*/ 13 h 39"/>
                <a:gd name="T14" fmla="*/ 18 w 44"/>
                <a:gd name="T15" fmla="*/ 18 h 39"/>
                <a:gd name="T16" fmla="*/ 15 w 44"/>
                <a:gd name="T17" fmla="*/ 21 h 39"/>
                <a:gd name="T18" fmla="*/ 8 w 44"/>
                <a:gd name="T19" fmla="*/ 16 h 39"/>
                <a:gd name="T20" fmla="*/ 29 w 44"/>
                <a:gd name="T21" fmla="*/ 34 h 39"/>
                <a:gd name="T22" fmla="*/ 19 w 44"/>
                <a:gd name="T23" fmla="*/ 25 h 39"/>
                <a:gd name="T24" fmla="*/ 19 w 44"/>
                <a:gd name="T25" fmla="*/ 24 h 39"/>
                <a:gd name="T26" fmla="*/ 22 w 44"/>
                <a:gd name="T27" fmla="*/ 22 h 39"/>
                <a:gd name="T28" fmla="*/ 24 w 44"/>
                <a:gd name="T29" fmla="*/ 21 h 39"/>
                <a:gd name="T30" fmla="*/ 30 w 44"/>
                <a:gd name="T31" fmla="*/ 22 h 39"/>
                <a:gd name="T32" fmla="*/ 39 w 44"/>
                <a:gd name="T33" fmla="*/ 23 h 39"/>
                <a:gd name="T34" fmla="*/ 44 w 44"/>
                <a:gd name="T35" fmla="*/ 17 h 39"/>
                <a:gd name="T36" fmla="*/ 37 w 44"/>
                <a:gd name="T37" fmla="*/ 16 h 39"/>
                <a:gd name="T38" fmla="*/ 30 w 44"/>
                <a:gd name="T39" fmla="*/ 15 h 39"/>
                <a:gd name="T40" fmla="*/ 26 w 44"/>
                <a:gd name="T41" fmla="*/ 16 h 39"/>
                <a:gd name="T42" fmla="*/ 28 w 44"/>
                <a:gd name="T43" fmla="*/ 9 h 39"/>
                <a:gd name="T44" fmla="*/ 25 w 44"/>
                <a:gd name="T45" fmla="*/ 3 h 39"/>
                <a:gd name="T46" fmla="*/ 20 w 44"/>
                <a:gd name="T47" fmla="*/ 1 h 39"/>
                <a:gd name="T48" fmla="*/ 15 w 44"/>
                <a:gd name="T49" fmla="*/ 1 h 39"/>
                <a:gd name="T50" fmla="*/ 9 w 44"/>
                <a:gd name="T51" fmla="*/ 6 h 39"/>
                <a:gd name="T52" fmla="*/ 0 w 44"/>
                <a:gd name="T53" fmla="*/ 17 h 39"/>
                <a:gd name="T54" fmla="*/ 24 w 44"/>
                <a:gd name="T55" fmla="*/ 39 h 39"/>
                <a:gd name="T56" fmla="*/ 29 w 44"/>
                <a:gd name="T57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9">
                  <a:moveTo>
                    <a:pt x="8" y="16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8"/>
                    <a:pt x="17" y="7"/>
                    <a:pt x="18" y="7"/>
                  </a:cubicBezTo>
                  <a:cubicBezTo>
                    <a:pt x="19" y="7"/>
                    <a:pt x="20" y="8"/>
                    <a:pt x="21" y="9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1" y="14"/>
                    <a:pt x="20" y="15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8" y="16"/>
                  </a:lnTo>
                  <a:close/>
                  <a:moveTo>
                    <a:pt x="29" y="34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3" y="21"/>
                    <a:pt x="24" y="21"/>
                  </a:cubicBezTo>
                  <a:cubicBezTo>
                    <a:pt x="25" y="21"/>
                    <a:pt x="27" y="21"/>
                    <a:pt x="30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4" y="15"/>
                    <a:pt x="32" y="15"/>
                    <a:pt x="30" y="15"/>
                  </a:cubicBezTo>
                  <a:cubicBezTo>
                    <a:pt x="29" y="15"/>
                    <a:pt x="27" y="15"/>
                    <a:pt x="26" y="16"/>
                  </a:cubicBezTo>
                  <a:cubicBezTo>
                    <a:pt x="27" y="13"/>
                    <a:pt x="28" y="11"/>
                    <a:pt x="28" y="9"/>
                  </a:cubicBezTo>
                  <a:cubicBezTo>
                    <a:pt x="28" y="7"/>
                    <a:pt x="27" y="5"/>
                    <a:pt x="25" y="3"/>
                  </a:cubicBezTo>
                  <a:cubicBezTo>
                    <a:pt x="23" y="2"/>
                    <a:pt x="22" y="1"/>
                    <a:pt x="20" y="1"/>
                  </a:cubicBezTo>
                  <a:cubicBezTo>
                    <a:pt x="18" y="0"/>
                    <a:pt x="17" y="1"/>
                    <a:pt x="15" y="1"/>
                  </a:cubicBezTo>
                  <a:cubicBezTo>
                    <a:pt x="14" y="2"/>
                    <a:pt x="12" y="4"/>
                    <a:pt x="9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4" y="39"/>
                    <a:pt x="24" y="39"/>
                    <a:pt x="24" y="39"/>
                  </a:cubicBezTo>
                  <a:lnTo>
                    <a:pt x="29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46"/>
            <p:cNvSpPr/>
            <p:nvPr/>
          </p:nvSpPr>
          <p:spPr bwMode="auto">
            <a:xfrm>
              <a:off x="4319588" y="3859213"/>
              <a:ext cx="152400" cy="136525"/>
            </a:xfrm>
            <a:custGeom>
              <a:avLst/>
              <a:gdLst>
                <a:gd name="T0" fmla="*/ 15 w 36"/>
                <a:gd name="T1" fmla="*/ 30 h 32"/>
                <a:gd name="T2" fmla="*/ 18 w 36"/>
                <a:gd name="T3" fmla="*/ 25 h 32"/>
                <a:gd name="T4" fmla="*/ 24 w 36"/>
                <a:gd name="T5" fmla="*/ 25 h 32"/>
                <a:gd name="T6" fmla="*/ 28 w 36"/>
                <a:gd name="T7" fmla="*/ 22 h 32"/>
                <a:gd name="T8" fmla="*/ 29 w 36"/>
                <a:gd name="T9" fmla="*/ 17 h 32"/>
                <a:gd name="T10" fmla="*/ 27 w 36"/>
                <a:gd name="T11" fmla="*/ 14 h 32"/>
                <a:gd name="T12" fmla="*/ 25 w 36"/>
                <a:gd name="T13" fmla="*/ 14 h 32"/>
                <a:gd name="T14" fmla="*/ 23 w 36"/>
                <a:gd name="T15" fmla="*/ 15 h 32"/>
                <a:gd name="T16" fmla="*/ 19 w 36"/>
                <a:gd name="T17" fmla="*/ 19 h 32"/>
                <a:gd name="T18" fmla="*/ 12 w 36"/>
                <a:gd name="T19" fmla="*/ 23 h 32"/>
                <a:gd name="T20" fmla="*/ 4 w 36"/>
                <a:gd name="T21" fmla="*/ 22 h 32"/>
                <a:gd name="T22" fmla="*/ 1 w 36"/>
                <a:gd name="T23" fmla="*/ 18 h 32"/>
                <a:gd name="T24" fmla="*/ 1 w 36"/>
                <a:gd name="T25" fmla="*/ 13 h 32"/>
                <a:gd name="T26" fmla="*/ 3 w 36"/>
                <a:gd name="T27" fmla="*/ 7 h 32"/>
                <a:gd name="T28" fmla="*/ 11 w 36"/>
                <a:gd name="T29" fmla="*/ 1 h 32"/>
                <a:gd name="T30" fmla="*/ 19 w 36"/>
                <a:gd name="T31" fmla="*/ 2 h 32"/>
                <a:gd name="T32" fmla="*/ 15 w 36"/>
                <a:gd name="T33" fmla="*/ 8 h 32"/>
                <a:gd name="T34" fmla="*/ 11 w 36"/>
                <a:gd name="T35" fmla="*/ 7 h 32"/>
                <a:gd name="T36" fmla="*/ 8 w 36"/>
                <a:gd name="T37" fmla="*/ 10 h 32"/>
                <a:gd name="T38" fmla="*/ 7 w 36"/>
                <a:gd name="T39" fmla="*/ 14 h 32"/>
                <a:gd name="T40" fmla="*/ 8 w 36"/>
                <a:gd name="T41" fmla="*/ 16 h 32"/>
                <a:gd name="T42" fmla="*/ 10 w 36"/>
                <a:gd name="T43" fmla="*/ 17 h 32"/>
                <a:gd name="T44" fmla="*/ 15 w 36"/>
                <a:gd name="T45" fmla="*/ 13 h 32"/>
                <a:gd name="T46" fmla="*/ 21 w 36"/>
                <a:gd name="T47" fmla="*/ 8 h 32"/>
                <a:gd name="T48" fmla="*/ 26 w 36"/>
                <a:gd name="T49" fmla="*/ 7 h 32"/>
                <a:gd name="T50" fmla="*/ 31 w 36"/>
                <a:gd name="T51" fmla="*/ 9 h 32"/>
                <a:gd name="T52" fmla="*/ 35 w 36"/>
                <a:gd name="T53" fmla="*/ 13 h 32"/>
                <a:gd name="T54" fmla="*/ 35 w 36"/>
                <a:gd name="T55" fmla="*/ 19 h 32"/>
                <a:gd name="T56" fmla="*/ 32 w 36"/>
                <a:gd name="T57" fmla="*/ 25 h 32"/>
                <a:gd name="T58" fmla="*/ 25 w 36"/>
                <a:gd name="T59" fmla="*/ 32 h 32"/>
                <a:gd name="T60" fmla="*/ 15 w 36"/>
                <a:gd name="T6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2">
                  <a:moveTo>
                    <a:pt x="15" y="30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20" y="26"/>
                    <a:pt x="22" y="26"/>
                    <a:pt x="24" y="25"/>
                  </a:cubicBezTo>
                  <a:cubicBezTo>
                    <a:pt x="25" y="25"/>
                    <a:pt x="26" y="24"/>
                    <a:pt x="28" y="22"/>
                  </a:cubicBezTo>
                  <a:cubicBezTo>
                    <a:pt x="29" y="20"/>
                    <a:pt x="29" y="19"/>
                    <a:pt x="29" y="17"/>
                  </a:cubicBezTo>
                  <a:cubicBezTo>
                    <a:pt x="29" y="16"/>
                    <a:pt x="28" y="15"/>
                    <a:pt x="27" y="14"/>
                  </a:cubicBezTo>
                  <a:cubicBezTo>
                    <a:pt x="27" y="14"/>
                    <a:pt x="26" y="14"/>
                    <a:pt x="25" y="14"/>
                  </a:cubicBezTo>
                  <a:cubicBezTo>
                    <a:pt x="25" y="14"/>
                    <a:pt x="24" y="14"/>
                    <a:pt x="23" y="15"/>
                  </a:cubicBezTo>
                  <a:cubicBezTo>
                    <a:pt x="22" y="15"/>
                    <a:pt x="21" y="17"/>
                    <a:pt x="19" y="19"/>
                  </a:cubicBezTo>
                  <a:cubicBezTo>
                    <a:pt x="16" y="21"/>
                    <a:pt x="14" y="22"/>
                    <a:pt x="12" y="23"/>
                  </a:cubicBezTo>
                  <a:cubicBezTo>
                    <a:pt x="9" y="24"/>
                    <a:pt x="7" y="23"/>
                    <a:pt x="4" y="22"/>
                  </a:cubicBezTo>
                  <a:cubicBezTo>
                    <a:pt x="3" y="21"/>
                    <a:pt x="2" y="20"/>
                    <a:pt x="1" y="18"/>
                  </a:cubicBezTo>
                  <a:cubicBezTo>
                    <a:pt x="1" y="16"/>
                    <a:pt x="0" y="15"/>
                    <a:pt x="1" y="13"/>
                  </a:cubicBezTo>
                  <a:cubicBezTo>
                    <a:pt x="1" y="11"/>
                    <a:pt x="2" y="9"/>
                    <a:pt x="3" y="7"/>
                  </a:cubicBezTo>
                  <a:cubicBezTo>
                    <a:pt x="6" y="3"/>
                    <a:pt x="8" y="1"/>
                    <a:pt x="11" y="1"/>
                  </a:cubicBezTo>
                  <a:cubicBezTo>
                    <a:pt x="14" y="0"/>
                    <a:pt x="16" y="0"/>
                    <a:pt x="19" y="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2" y="7"/>
                    <a:pt x="11" y="7"/>
                  </a:cubicBezTo>
                  <a:cubicBezTo>
                    <a:pt x="10" y="7"/>
                    <a:pt x="9" y="8"/>
                    <a:pt x="8" y="10"/>
                  </a:cubicBezTo>
                  <a:cubicBezTo>
                    <a:pt x="7" y="11"/>
                    <a:pt x="6" y="13"/>
                    <a:pt x="7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11" y="16"/>
                    <a:pt x="13" y="15"/>
                    <a:pt x="15" y="13"/>
                  </a:cubicBezTo>
                  <a:cubicBezTo>
                    <a:pt x="18" y="10"/>
                    <a:pt x="20" y="9"/>
                    <a:pt x="21" y="8"/>
                  </a:cubicBezTo>
                  <a:cubicBezTo>
                    <a:pt x="23" y="7"/>
                    <a:pt x="24" y="7"/>
                    <a:pt x="26" y="7"/>
                  </a:cubicBezTo>
                  <a:cubicBezTo>
                    <a:pt x="28" y="7"/>
                    <a:pt x="29" y="8"/>
                    <a:pt x="31" y="9"/>
                  </a:cubicBezTo>
                  <a:cubicBezTo>
                    <a:pt x="33" y="10"/>
                    <a:pt x="34" y="11"/>
                    <a:pt x="35" y="13"/>
                  </a:cubicBezTo>
                  <a:cubicBezTo>
                    <a:pt x="35" y="15"/>
                    <a:pt x="36" y="17"/>
                    <a:pt x="35" y="19"/>
                  </a:cubicBezTo>
                  <a:cubicBezTo>
                    <a:pt x="35" y="21"/>
                    <a:pt x="34" y="23"/>
                    <a:pt x="32" y="25"/>
                  </a:cubicBezTo>
                  <a:cubicBezTo>
                    <a:pt x="30" y="29"/>
                    <a:pt x="27" y="31"/>
                    <a:pt x="25" y="32"/>
                  </a:cubicBezTo>
                  <a:cubicBezTo>
                    <a:pt x="22" y="32"/>
                    <a:pt x="19" y="32"/>
                    <a:pt x="1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47"/>
            <p:cNvSpPr/>
            <p:nvPr/>
          </p:nvSpPr>
          <p:spPr bwMode="auto">
            <a:xfrm>
              <a:off x="4373563" y="3795713"/>
              <a:ext cx="141288" cy="84138"/>
            </a:xfrm>
            <a:custGeom>
              <a:avLst/>
              <a:gdLst>
                <a:gd name="T0" fmla="*/ 81 w 89"/>
                <a:gd name="T1" fmla="*/ 53 h 53"/>
                <a:gd name="T2" fmla="*/ 0 w 89"/>
                <a:gd name="T3" fmla="*/ 16 h 53"/>
                <a:gd name="T4" fmla="*/ 8 w 89"/>
                <a:gd name="T5" fmla="*/ 0 h 53"/>
                <a:gd name="T6" fmla="*/ 89 w 89"/>
                <a:gd name="T7" fmla="*/ 37 h 53"/>
                <a:gd name="T8" fmla="*/ 81 w 89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3">
                  <a:moveTo>
                    <a:pt x="81" y="53"/>
                  </a:moveTo>
                  <a:lnTo>
                    <a:pt x="0" y="16"/>
                  </a:lnTo>
                  <a:lnTo>
                    <a:pt x="8" y="0"/>
                  </a:lnTo>
                  <a:lnTo>
                    <a:pt x="89" y="37"/>
                  </a:lnTo>
                  <a:lnTo>
                    <a:pt x="81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48"/>
            <p:cNvSpPr/>
            <p:nvPr/>
          </p:nvSpPr>
          <p:spPr bwMode="auto">
            <a:xfrm>
              <a:off x="4395788" y="3676650"/>
              <a:ext cx="157163" cy="109538"/>
            </a:xfrm>
            <a:custGeom>
              <a:avLst/>
              <a:gdLst>
                <a:gd name="T0" fmla="*/ 93 w 99"/>
                <a:gd name="T1" fmla="*/ 69 h 69"/>
                <a:gd name="T2" fmla="*/ 24 w 99"/>
                <a:gd name="T3" fmla="*/ 45 h 69"/>
                <a:gd name="T4" fmla="*/ 16 w 99"/>
                <a:gd name="T5" fmla="*/ 69 h 69"/>
                <a:gd name="T6" fmla="*/ 0 w 99"/>
                <a:gd name="T7" fmla="*/ 64 h 69"/>
                <a:gd name="T8" fmla="*/ 24 w 99"/>
                <a:gd name="T9" fmla="*/ 0 h 69"/>
                <a:gd name="T10" fmla="*/ 37 w 99"/>
                <a:gd name="T11" fmla="*/ 5 h 69"/>
                <a:gd name="T12" fmla="*/ 29 w 99"/>
                <a:gd name="T13" fmla="*/ 29 h 69"/>
                <a:gd name="T14" fmla="*/ 99 w 99"/>
                <a:gd name="T15" fmla="*/ 53 h 69"/>
                <a:gd name="T16" fmla="*/ 93 w 9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9">
                  <a:moveTo>
                    <a:pt x="93" y="69"/>
                  </a:moveTo>
                  <a:lnTo>
                    <a:pt x="24" y="45"/>
                  </a:lnTo>
                  <a:lnTo>
                    <a:pt x="16" y="69"/>
                  </a:lnTo>
                  <a:lnTo>
                    <a:pt x="0" y="64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29" y="29"/>
                  </a:lnTo>
                  <a:lnTo>
                    <a:pt x="99" y="53"/>
                  </a:ln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49"/>
            <p:cNvSpPr/>
            <p:nvPr/>
          </p:nvSpPr>
          <p:spPr bwMode="auto">
            <a:xfrm>
              <a:off x="4437063" y="3543300"/>
              <a:ext cx="153988" cy="128588"/>
            </a:xfrm>
            <a:custGeom>
              <a:avLst/>
              <a:gdLst>
                <a:gd name="T0" fmla="*/ 91 w 97"/>
                <a:gd name="T1" fmla="*/ 65 h 81"/>
                <a:gd name="T2" fmla="*/ 57 w 97"/>
                <a:gd name="T3" fmla="*/ 59 h 81"/>
                <a:gd name="T4" fmla="*/ 0 w 97"/>
                <a:gd name="T5" fmla="*/ 81 h 81"/>
                <a:gd name="T6" fmla="*/ 3 w 97"/>
                <a:gd name="T7" fmla="*/ 59 h 81"/>
                <a:gd name="T8" fmla="*/ 41 w 97"/>
                <a:gd name="T9" fmla="*/ 46 h 81"/>
                <a:gd name="T10" fmla="*/ 11 w 97"/>
                <a:gd name="T11" fmla="*/ 19 h 81"/>
                <a:gd name="T12" fmla="*/ 14 w 97"/>
                <a:gd name="T13" fmla="*/ 0 h 81"/>
                <a:gd name="T14" fmla="*/ 59 w 97"/>
                <a:gd name="T15" fmla="*/ 41 h 81"/>
                <a:gd name="T16" fmla="*/ 97 w 97"/>
                <a:gd name="T17" fmla="*/ 49 h 81"/>
                <a:gd name="T18" fmla="*/ 91 w 97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1">
                  <a:moveTo>
                    <a:pt x="91" y="65"/>
                  </a:moveTo>
                  <a:lnTo>
                    <a:pt x="57" y="59"/>
                  </a:lnTo>
                  <a:lnTo>
                    <a:pt x="0" y="81"/>
                  </a:lnTo>
                  <a:lnTo>
                    <a:pt x="3" y="59"/>
                  </a:lnTo>
                  <a:lnTo>
                    <a:pt x="41" y="46"/>
                  </a:lnTo>
                  <a:lnTo>
                    <a:pt x="11" y="19"/>
                  </a:lnTo>
                  <a:lnTo>
                    <a:pt x="14" y="0"/>
                  </a:lnTo>
                  <a:lnTo>
                    <a:pt x="59" y="41"/>
                  </a:lnTo>
                  <a:lnTo>
                    <a:pt x="97" y="49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50"/>
            <p:cNvSpPr>
              <a:spLocks noEditPoints="1"/>
            </p:cNvSpPr>
            <p:nvPr/>
          </p:nvSpPr>
          <p:spPr bwMode="auto">
            <a:xfrm>
              <a:off x="2901950" y="2687638"/>
              <a:ext cx="1484313" cy="1490663"/>
            </a:xfrm>
            <a:custGeom>
              <a:avLst/>
              <a:gdLst>
                <a:gd name="T0" fmla="*/ 175 w 350"/>
                <a:gd name="T1" fmla="*/ 0 h 350"/>
                <a:gd name="T2" fmla="*/ 0 w 350"/>
                <a:gd name="T3" fmla="*/ 175 h 350"/>
                <a:gd name="T4" fmla="*/ 175 w 350"/>
                <a:gd name="T5" fmla="*/ 350 h 350"/>
                <a:gd name="T6" fmla="*/ 350 w 350"/>
                <a:gd name="T7" fmla="*/ 175 h 350"/>
                <a:gd name="T8" fmla="*/ 175 w 350"/>
                <a:gd name="T9" fmla="*/ 0 h 350"/>
                <a:gd name="T10" fmla="*/ 175 w 350"/>
                <a:gd name="T11" fmla="*/ 7 h 350"/>
                <a:gd name="T12" fmla="*/ 343 w 350"/>
                <a:gd name="T13" fmla="*/ 175 h 350"/>
                <a:gd name="T14" fmla="*/ 325 w 350"/>
                <a:gd name="T15" fmla="*/ 250 h 350"/>
                <a:gd name="T16" fmla="*/ 25 w 350"/>
                <a:gd name="T17" fmla="*/ 250 h 350"/>
                <a:gd name="T18" fmla="*/ 25 w 350"/>
                <a:gd name="T19" fmla="*/ 250 h 350"/>
                <a:gd name="T20" fmla="*/ 7 w 350"/>
                <a:gd name="T21" fmla="*/ 175 h 350"/>
                <a:gd name="T22" fmla="*/ 175 w 350"/>
                <a:gd name="T23" fmla="*/ 7 h 350"/>
                <a:gd name="T24" fmla="*/ 175 w 350"/>
                <a:gd name="T25" fmla="*/ 343 h 350"/>
                <a:gd name="T26" fmla="*/ 29 w 350"/>
                <a:gd name="T27" fmla="*/ 259 h 350"/>
                <a:gd name="T28" fmla="*/ 321 w 350"/>
                <a:gd name="T29" fmla="*/ 259 h 350"/>
                <a:gd name="T30" fmla="*/ 175 w 350"/>
                <a:gd name="T31" fmla="*/ 3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50">
                  <a:moveTo>
                    <a:pt x="175" y="0"/>
                  </a:moveTo>
                  <a:cubicBezTo>
                    <a:pt x="78" y="0"/>
                    <a:pt x="0" y="78"/>
                    <a:pt x="0" y="175"/>
                  </a:cubicBezTo>
                  <a:cubicBezTo>
                    <a:pt x="0" y="271"/>
                    <a:pt x="78" y="350"/>
                    <a:pt x="175" y="350"/>
                  </a:cubicBezTo>
                  <a:cubicBezTo>
                    <a:pt x="272" y="350"/>
                    <a:pt x="350" y="271"/>
                    <a:pt x="350" y="175"/>
                  </a:cubicBezTo>
                  <a:cubicBezTo>
                    <a:pt x="350" y="78"/>
                    <a:pt x="272" y="0"/>
                    <a:pt x="175" y="0"/>
                  </a:cubicBezTo>
                  <a:close/>
                  <a:moveTo>
                    <a:pt x="175" y="7"/>
                  </a:moveTo>
                  <a:cubicBezTo>
                    <a:pt x="268" y="7"/>
                    <a:pt x="343" y="82"/>
                    <a:pt x="343" y="175"/>
                  </a:cubicBezTo>
                  <a:cubicBezTo>
                    <a:pt x="343" y="202"/>
                    <a:pt x="337" y="228"/>
                    <a:pt x="3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13" y="228"/>
                    <a:pt x="7" y="202"/>
                    <a:pt x="7" y="175"/>
                  </a:cubicBezTo>
                  <a:cubicBezTo>
                    <a:pt x="7" y="82"/>
                    <a:pt x="82" y="7"/>
                    <a:pt x="175" y="7"/>
                  </a:cubicBezTo>
                  <a:close/>
                  <a:moveTo>
                    <a:pt x="175" y="343"/>
                  </a:moveTo>
                  <a:cubicBezTo>
                    <a:pt x="113" y="343"/>
                    <a:pt x="58" y="309"/>
                    <a:pt x="29" y="259"/>
                  </a:cubicBezTo>
                  <a:cubicBezTo>
                    <a:pt x="321" y="259"/>
                    <a:pt x="321" y="259"/>
                    <a:pt x="321" y="259"/>
                  </a:cubicBezTo>
                  <a:cubicBezTo>
                    <a:pt x="292" y="309"/>
                    <a:pt x="237" y="343"/>
                    <a:pt x="175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51"/>
            <p:cNvSpPr>
              <a:spLocks noEditPoints="1"/>
            </p:cNvSpPr>
            <p:nvPr/>
          </p:nvSpPr>
          <p:spPr bwMode="auto">
            <a:xfrm>
              <a:off x="3000375" y="2778125"/>
              <a:ext cx="1289050" cy="965200"/>
            </a:xfrm>
            <a:custGeom>
              <a:avLst/>
              <a:gdLst>
                <a:gd name="T0" fmla="*/ 256 w 304"/>
                <a:gd name="T1" fmla="*/ 187 h 227"/>
                <a:gd name="T2" fmla="*/ 171 w 304"/>
                <a:gd name="T3" fmla="*/ 200 h 227"/>
                <a:gd name="T4" fmla="*/ 203 w 304"/>
                <a:gd name="T5" fmla="*/ 152 h 227"/>
                <a:gd name="T6" fmla="*/ 232 w 304"/>
                <a:gd name="T7" fmla="*/ 167 h 227"/>
                <a:gd name="T8" fmla="*/ 252 w 304"/>
                <a:gd name="T9" fmla="*/ 152 h 227"/>
                <a:gd name="T10" fmla="*/ 281 w 304"/>
                <a:gd name="T11" fmla="*/ 167 h 227"/>
                <a:gd name="T12" fmla="*/ 294 w 304"/>
                <a:gd name="T13" fmla="*/ 152 h 227"/>
                <a:gd name="T14" fmla="*/ 263 w 304"/>
                <a:gd name="T15" fmla="*/ 131 h 227"/>
                <a:gd name="T16" fmla="*/ 194 w 304"/>
                <a:gd name="T17" fmla="*/ 86 h 227"/>
                <a:gd name="T18" fmla="*/ 110 w 304"/>
                <a:gd name="T19" fmla="*/ 86 h 227"/>
                <a:gd name="T20" fmla="*/ 49 w 304"/>
                <a:gd name="T21" fmla="*/ 116 h 227"/>
                <a:gd name="T22" fmla="*/ 10 w 304"/>
                <a:gd name="T23" fmla="*/ 137 h 227"/>
                <a:gd name="T24" fmla="*/ 26 w 304"/>
                <a:gd name="T25" fmla="*/ 163 h 227"/>
                <a:gd name="T26" fmla="*/ 60 w 304"/>
                <a:gd name="T27" fmla="*/ 136 h 227"/>
                <a:gd name="T28" fmla="*/ 75 w 304"/>
                <a:gd name="T29" fmla="*/ 163 h 227"/>
                <a:gd name="T30" fmla="*/ 109 w 304"/>
                <a:gd name="T31" fmla="*/ 135 h 227"/>
                <a:gd name="T32" fmla="*/ 131 w 304"/>
                <a:gd name="T33" fmla="*/ 151 h 227"/>
                <a:gd name="T34" fmla="*/ 134 w 304"/>
                <a:gd name="T35" fmla="*/ 200 h 227"/>
                <a:gd name="T36" fmla="*/ 48 w 304"/>
                <a:gd name="T37" fmla="*/ 187 h 227"/>
                <a:gd name="T38" fmla="*/ 0 w 304"/>
                <a:gd name="T39" fmla="*/ 204 h 227"/>
                <a:gd name="T40" fmla="*/ 106 w 304"/>
                <a:gd name="T41" fmla="*/ 206 h 227"/>
                <a:gd name="T42" fmla="*/ 199 w 304"/>
                <a:gd name="T43" fmla="*/ 206 h 227"/>
                <a:gd name="T44" fmla="*/ 304 w 304"/>
                <a:gd name="T45" fmla="*/ 204 h 227"/>
                <a:gd name="T46" fmla="*/ 220 w 304"/>
                <a:gd name="T47" fmla="*/ 86 h 227"/>
                <a:gd name="T48" fmla="*/ 216 w 304"/>
                <a:gd name="T49" fmla="*/ 133 h 227"/>
                <a:gd name="T50" fmla="*/ 220 w 304"/>
                <a:gd name="T51" fmla="*/ 86 h 227"/>
                <a:gd name="T52" fmla="*/ 71 w 304"/>
                <a:gd name="T53" fmla="*/ 115 h 227"/>
                <a:gd name="T54" fmla="*/ 101 w 304"/>
                <a:gd name="T55" fmla="*/ 104 h 227"/>
                <a:gd name="T56" fmla="*/ 160 w 304"/>
                <a:gd name="T57" fmla="*/ 118 h 227"/>
                <a:gd name="T58" fmla="*/ 147 w 304"/>
                <a:gd name="T59" fmla="*/ 92 h 227"/>
                <a:gd name="T60" fmla="*/ 117 w 304"/>
                <a:gd name="T61" fmla="*/ 117 h 227"/>
                <a:gd name="T62" fmla="*/ 194 w 304"/>
                <a:gd name="T63" fmla="*/ 134 h 227"/>
                <a:gd name="T64" fmla="*/ 175 w 304"/>
                <a:gd name="T65" fmla="*/ 1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4" h="227">
                  <a:moveTo>
                    <a:pt x="299" y="190"/>
                  </a:moveTo>
                  <a:cubicBezTo>
                    <a:pt x="275" y="209"/>
                    <a:pt x="256" y="187"/>
                    <a:pt x="256" y="187"/>
                  </a:cubicBezTo>
                  <a:cubicBezTo>
                    <a:pt x="225" y="217"/>
                    <a:pt x="199" y="189"/>
                    <a:pt x="199" y="189"/>
                  </a:cubicBezTo>
                  <a:cubicBezTo>
                    <a:pt x="180" y="203"/>
                    <a:pt x="171" y="200"/>
                    <a:pt x="171" y="200"/>
                  </a:cubicBezTo>
                  <a:cubicBezTo>
                    <a:pt x="165" y="152"/>
                    <a:pt x="165" y="152"/>
                    <a:pt x="165" y="152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10" y="167"/>
                    <a:pt x="210" y="167"/>
                    <a:pt x="210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25" y="152"/>
                    <a:pt x="225" y="152"/>
                    <a:pt x="225" y="152"/>
                  </a:cubicBezTo>
                  <a:cubicBezTo>
                    <a:pt x="252" y="152"/>
                    <a:pt x="252" y="152"/>
                    <a:pt x="252" y="152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81" y="167"/>
                    <a:pt x="281" y="167"/>
                    <a:pt x="281" y="167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94" y="152"/>
                    <a:pt x="294" y="152"/>
                    <a:pt x="294" y="152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63" y="131"/>
                    <a:pt x="263" y="131"/>
                    <a:pt x="263" y="131"/>
                  </a:cubicBezTo>
                  <a:cubicBezTo>
                    <a:pt x="225" y="54"/>
                    <a:pt x="225" y="54"/>
                    <a:pt x="225" y="54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48" y="163"/>
                    <a:pt x="48" y="163"/>
                    <a:pt x="48" y="163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109" y="135"/>
                    <a:pt x="109" y="135"/>
                    <a:pt x="109" y="135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23" y="202"/>
                    <a:pt x="106" y="188"/>
                    <a:pt x="106" y="188"/>
                  </a:cubicBezTo>
                  <a:cubicBezTo>
                    <a:pt x="75" y="217"/>
                    <a:pt x="48" y="187"/>
                    <a:pt x="48" y="187"/>
                  </a:cubicBezTo>
                  <a:cubicBezTo>
                    <a:pt x="28" y="209"/>
                    <a:pt x="5" y="191"/>
                    <a:pt x="5" y="191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25" y="220"/>
                    <a:pt x="48" y="205"/>
                    <a:pt x="48" y="205"/>
                  </a:cubicBezTo>
                  <a:cubicBezTo>
                    <a:pt x="81" y="226"/>
                    <a:pt x="106" y="206"/>
                    <a:pt x="106" y="206"/>
                  </a:cubicBezTo>
                  <a:cubicBezTo>
                    <a:pt x="138" y="227"/>
                    <a:pt x="152" y="207"/>
                    <a:pt x="152" y="207"/>
                  </a:cubicBezTo>
                  <a:cubicBezTo>
                    <a:pt x="173" y="226"/>
                    <a:pt x="199" y="206"/>
                    <a:pt x="199" y="206"/>
                  </a:cubicBezTo>
                  <a:cubicBezTo>
                    <a:pt x="225" y="226"/>
                    <a:pt x="255" y="205"/>
                    <a:pt x="255" y="205"/>
                  </a:cubicBezTo>
                  <a:cubicBezTo>
                    <a:pt x="281" y="221"/>
                    <a:pt x="304" y="204"/>
                    <a:pt x="304" y="204"/>
                  </a:cubicBezTo>
                  <a:lnTo>
                    <a:pt x="299" y="190"/>
                  </a:lnTo>
                  <a:close/>
                  <a:moveTo>
                    <a:pt x="220" y="86"/>
                  </a:moveTo>
                  <a:cubicBezTo>
                    <a:pt x="242" y="132"/>
                    <a:pt x="242" y="132"/>
                    <a:pt x="242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03" y="104"/>
                    <a:pt x="203" y="104"/>
                    <a:pt x="203" y="104"/>
                  </a:cubicBezTo>
                  <a:lnTo>
                    <a:pt x="220" y="86"/>
                  </a:lnTo>
                  <a:close/>
                  <a:moveTo>
                    <a:pt x="96" y="116"/>
                  </a:moveTo>
                  <a:cubicBezTo>
                    <a:pt x="71" y="115"/>
                    <a:pt x="71" y="115"/>
                    <a:pt x="71" y="115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101" y="104"/>
                    <a:pt x="101" y="104"/>
                    <a:pt x="101" y="104"/>
                  </a:cubicBezTo>
                  <a:lnTo>
                    <a:pt x="96" y="116"/>
                  </a:lnTo>
                  <a:close/>
                  <a:moveTo>
                    <a:pt x="160" y="118"/>
                  </a:moveTo>
                  <a:cubicBezTo>
                    <a:pt x="157" y="92"/>
                    <a:pt x="157" y="92"/>
                    <a:pt x="157" y="92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94" y="134"/>
                    <a:pt x="194" y="134"/>
                    <a:pt x="194" y="134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75" y="118"/>
                    <a:pt x="175" y="118"/>
                    <a:pt x="175" y="118"/>
                  </a:cubicBezTo>
                  <a:lnTo>
                    <a:pt x="160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52"/>
            <p:cNvSpPr/>
            <p:nvPr/>
          </p:nvSpPr>
          <p:spPr bwMode="auto">
            <a:xfrm>
              <a:off x="2749550" y="2994025"/>
              <a:ext cx="76200" cy="93663"/>
            </a:xfrm>
            <a:custGeom>
              <a:avLst/>
              <a:gdLst>
                <a:gd name="T0" fmla="*/ 15 w 18"/>
                <a:gd name="T1" fmla="*/ 21 h 22"/>
                <a:gd name="T2" fmla="*/ 17 w 18"/>
                <a:gd name="T3" fmla="*/ 20 h 22"/>
                <a:gd name="T4" fmla="*/ 16 w 18"/>
                <a:gd name="T5" fmla="*/ 14 h 22"/>
                <a:gd name="T6" fmla="*/ 9 w 18"/>
                <a:gd name="T7" fmla="*/ 2 h 22"/>
                <a:gd name="T8" fmla="*/ 1 w 18"/>
                <a:gd name="T9" fmla="*/ 0 h 22"/>
                <a:gd name="T10" fmla="*/ 0 w 18"/>
                <a:gd name="T11" fmla="*/ 2 h 22"/>
                <a:gd name="T12" fmla="*/ 6 w 18"/>
                <a:gd name="T13" fmla="*/ 7 h 22"/>
                <a:gd name="T14" fmla="*/ 13 w 18"/>
                <a:gd name="T15" fmla="*/ 16 h 22"/>
                <a:gd name="T16" fmla="*/ 15 w 18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2">
                  <a:moveTo>
                    <a:pt x="15" y="21"/>
                  </a:moveTo>
                  <a:cubicBezTo>
                    <a:pt x="15" y="21"/>
                    <a:pt x="17" y="22"/>
                    <a:pt x="17" y="20"/>
                  </a:cubicBezTo>
                  <a:cubicBezTo>
                    <a:pt x="17" y="20"/>
                    <a:pt x="18" y="16"/>
                    <a:pt x="16" y="14"/>
                  </a:cubicBezTo>
                  <a:cubicBezTo>
                    <a:pt x="16" y="14"/>
                    <a:pt x="10" y="6"/>
                    <a:pt x="9" y="2"/>
                  </a:cubicBezTo>
                  <a:cubicBezTo>
                    <a:pt x="9" y="2"/>
                    <a:pt x="8" y="0"/>
                    <a:pt x="1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1" y="3"/>
                    <a:pt x="4" y="2"/>
                    <a:pt x="6" y="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6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53"/>
            <p:cNvSpPr/>
            <p:nvPr/>
          </p:nvSpPr>
          <p:spPr bwMode="auto">
            <a:xfrm>
              <a:off x="2863850" y="3024188"/>
              <a:ext cx="55563" cy="76200"/>
            </a:xfrm>
            <a:custGeom>
              <a:avLst/>
              <a:gdLst>
                <a:gd name="T0" fmla="*/ 11 w 13"/>
                <a:gd name="T1" fmla="*/ 1 h 18"/>
                <a:gd name="T2" fmla="*/ 3 w 13"/>
                <a:gd name="T3" fmla="*/ 0 h 18"/>
                <a:gd name="T4" fmla="*/ 3 w 13"/>
                <a:gd name="T5" fmla="*/ 3 h 18"/>
                <a:gd name="T6" fmla="*/ 5 w 13"/>
                <a:gd name="T7" fmla="*/ 16 h 18"/>
                <a:gd name="T8" fmla="*/ 8 w 13"/>
                <a:gd name="T9" fmla="*/ 15 h 18"/>
                <a:gd name="T10" fmla="*/ 12 w 13"/>
                <a:gd name="T11" fmla="*/ 4 h 18"/>
                <a:gd name="T12" fmla="*/ 11 w 13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8">
                  <a:moveTo>
                    <a:pt x="11" y="1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1"/>
                    <a:pt x="3" y="3"/>
                  </a:cubicBezTo>
                  <a:cubicBezTo>
                    <a:pt x="3" y="3"/>
                    <a:pt x="7" y="11"/>
                    <a:pt x="5" y="16"/>
                  </a:cubicBezTo>
                  <a:cubicBezTo>
                    <a:pt x="5" y="16"/>
                    <a:pt x="7" y="18"/>
                    <a:pt x="8" y="15"/>
                  </a:cubicBezTo>
                  <a:cubicBezTo>
                    <a:pt x="8" y="15"/>
                    <a:pt x="10" y="6"/>
                    <a:pt x="12" y="4"/>
                  </a:cubicBezTo>
                  <a:cubicBezTo>
                    <a:pt x="12" y="4"/>
                    <a:pt x="13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54"/>
            <p:cNvSpPr/>
            <p:nvPr/>
          </p:nvSpPr>
          <p:spPr bwMode="auto">
            <a:xfrm>
              <a:off x="2779713" y="3067050"/>
              <a:ext cx="80963" cy="157163"/>
            </a:xfrm>
            <a:custGeom>
              <a:avLst/>
              <a:gdLst>
                <a:gd name="T0" fmla="*/ 17 w 19"/>
                <a:gd name="T1" fmla="*/ 2 h 37"/>
                <a:gd name="T2" fmla="*/ 15 w 19"/>
                <a:gd name="T3" fmla="*/ 2 h 37"/>
                <a:gd name="T4" fmla="*/ 13 w 19"/>
                <a:gd name="T5" fmla="*/ 13 h 37"/>
                <a:gd name="T6" fmla="*/ 12 w 19"/>
                <a:gd name="T7" fmla="*/ 23 h 37"/>
                <a:gd name="T8" fmla="*/ 11 w 19"/>
                <a:gd name="T9" fmla="*/ 29 h 37"/>
                <a:gd name="T10" fmla="*/ 10 w 19"/>
                <a:gd name="T11" fmla="*/ 29 h 37"/>
                <a:gd name="T12" fmla="*/ 1 w 19"/>
                <a:gd name="T13" fmla="*/ 20 h 37"/>
                <a:gd name="T14" fmla="*/ 1 w 19"/>
                <a:gd name="T15" fmla="*/ 22 h 37"/>
                <a:gd name="T16" fmla="*/ 7 w 19"/>
                <a:gd name="T17" fmla="*/ 36 h 37"/>
                <a:gd name="T18" fmla="*/ 14 w 19"/>
                <a:gd name="T19" fmla="*/ 37 h 37"/>
                <a:gd name="T20" fmla="*/ 19 w 19"/>
                <a:gd name="T21" fmla="*/ 23 h 37"/>
                <a:gd name="T22" fmla="*/ 19 w 19"/>
                <a:gd name="T23" fmla="*/ 14 h 37"/>
                <a:gd name="T24" fmla="*/ 17 w 19"/>
                <a:gd name="T2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37">
                  <a:moveTo>
                    <a:pt x="17" y="2"/>
                  </a:moveTo>
                  <a:cubicBezTo>
                    <a:pt x="17" y="2"/>
                    <a:pt x="16" y="0"/>
                    <a:pt x="15" y="2"/>
                  </a:cubicBezTo>
                  <a:cubicBezTo>
                    <a:pt x="15" y="2"/>
                    <a:pt x="15" y="10"/>
                    <a:pt x="13" y="13"/>
                  </a:cubicBezTo>
                  <a:cubicBezTo>
                    <a:pt x="13" y="13"/>
                    <a:pt x="13" y="21"/>
                    <a:pt x="12" y="23"/>
                  </a:cubicBezTo>
                  <a:cubicBezTo>
                    <a:pt x="12" y="23"/>
                    <a:pt x="11" y="28"/>
                    <a:pt x="11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6" y="17"/>
                    <a:pt x="1" y="20"/>
                  </a:cubicBezTo>
                  <a:cubicBezTo>
                    <a:pt x="1" y="20"/>
                    <a:pt x="0" y="21"/>
                    <a:pt x="1" y="22"/>
                  </a:cubicBezTo>
                  <a:cubicBezTo>
                    <a:pt x="1" y="22"/>
                    <a:pt x="7" y="33"/>
                    <a:pt x="7" y="36"/>
                  </a:cubicBezTo>
                  <a:cubicBezTo>
                    <a:pt x="7" y="36"/>
                    <a:pt x="11" y="37"/>
                    <a:pt x="14" y="37"/>
                  </a:cubicBezTo>
                  <a:cubicBezTo>
                    <a:pt x="14" y="37"/>
                    <a:pt x="18" y="27"/>
                    <a:pt x="19" y="23"/>
                  </a:cubicBezTo>
                  <a:cubicBezTo>
                    <a:pt x="19" y="23"/>
                    <a:pt x="19" y="16"/>
                    <a:pt x="19" y="14"/>
                  </a:cubicBezTo>
                  <a:cubicBezTo>
                    <a:pt x="19" y="14"/>
                    <a:pt x="18" y="6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55"/>
            <p:cNvSpPr/>
            <p:nvPr/>
          </p:nvSpPr>
          <p:spPr bwMode="auto">
            <a:xfrm>
              <a:off x="3817938" y="2551113"/>
              <a:ext cx="263525" cy="128588"/>
            </a:xfrm>
            <a:custGeom>
              <a:avLst/>
              <a:gdLst>
                <a:gd name="T0" fmla="*/ 62 w 62"/>
                <a:gd name="T1" fmla="*/ 10 h 30"/>
                <a:gd name="T2" fmla="*/ 59 w 62"/>
                <a:gd name="T3" fmla="*/ 10 h 30"/>
                <a:gd name="T4" fmla="*/ 54 w 62"/>
                <a:gd name="T5" fmla="*/ 9 h 30"/>
                <a:gd name="T6" fmla="*/ 53 w 62"/>
                <a:gd name="T7" fmla="*/ 2 h 30"/>
                <a:gd name="T8" fmla="*/ 51 w 62"/>
                <a:gd name="T9" fmla="*/ 1 h 30"/>
                <a:gd name="T10" fmla="*/ 48 w 62"/>
                <a:gd name="T11" fmla="*/ 6 h 30"/>
                <a:gd name="T12" fmla="*/ 47 w 62"/>
                <a:gd name="T13" fmla="*/ 8 h 30"/>
                <a:gd name="T14" fmla="*/ 36 w 62"/>
                <a:gd name="T15" fmla="*/ 9 h 30"/>
                <a:gd name="T16" fmla="*/ 39 w 62"/>
                <a:gd name="T17" fmla="*/ 4 h 30"/>
                <a:gd name="T18" fmla="*/ 37 w 62"/>
                <a:gd name="T19" fmla="*/ 3 h 30"/>
                <a:gd name="T20" fmla="*/ 31 w 62"/>
                <a:gd name="T21" fmla="*/ 11 h 30"/>
                <a:gd name="T22" fmla="*/ 36 w 62"/>
                <a:gd name="T23" fmla="*/ 16 h 30"/>
                <a:gd name="T24" fmla="*/ 28 w 62"/>
                <a:gd name="T25" fmla="*/ 20 h 30"/>
                <a:gd name="T26" fmla="*/ 4 w 62"/>
                <a:gd name="T27" fmla="*/ 26 h 30"/>
                <a:gd name="T28" fmla="*/ 5 w 62"/>
                <a:gd name="T29" fmla="*/ 29 h 30"/>
                <a:gd name="T30" fmla="*/ 25 w 62"/>
                <a:gd name="T31" fmla="*/ 26 h 30"/>
                <a:gd name="T32" fmla="*/ 52 w 62"/>
                <a:gd name="T33" fmla="*/ 14 h 30"/>
                <a:gd name="T34" fmla="*/ 62 w 62"/>
                <a:gd name="T35" fmla="*/ 14 h 30"/>
                <a:gd name="T36" fmla="*/ 62 w 62"/>
                <a:gd name="T3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0">
                  <a:moveTo>
                    <a:pt x="62" y="10"/>
                  </a:moveTo>
                  <a:cubicBezTo>
                    <a:pt x="61" y="9"/>
                    <a:pt x="59" y="10"/>
                    <a:pt x="59" y="1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8"/>
                    <a:pt x="53" y="2"/>
                    <a:pt x="53" y="2"/>
                  </a:cubicBezTo>
                  <a:cubicBezTo>
                    <a:pt x="52" y="0"/>
                    <a:pt x="51" y="1"/>
                    <a:pt x="51" y="1"/>
                  </a:cubicBezTo>
                  <a:cubicBezTo>
                    <a:pt x="49" y="2"/>
                    <a:pt x="48" y="6"/>
                    <a:pt x="48" y="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9" y="4"/>
                    <a:pt x="39" y="4"/>
                  </a:cubicBezTo>
                  <a:cubicBezTo>
                    <a:pt x="41" y="2"/>
                    <a:pt x="37" y="3"/>
                    <a:pt x="37" y="3"/>
                  </a:cubicBezTo>
                  <a:cubicBezTo>
                    <a:pt x="32" y="6"/>
                    <a:pt x="31" y="11"/>
                    <a:pt x="31" y="11"/>
                  </a:cubicBezTo>
                  <a:cubicBezTo>
                    <a:pt x="31" y="16"/>
                    <a:pt x="35" y="16"/>
                    <a:pt x="36" y="16"/>
                  </a:cubicBezTo>
                  <a:cubicBezTo>
                    <a:pt x="35" y="16"/>
                    <a:pt x="28" y="20"/>
                    <a:pt x="28" y="20"/>
                  </a:cubicBezTo>
                  <a:cubicBezTo>
                    <a:pt x="18" y="26"/>
                    <a:pt x="4" y="26"/>
                    <a:pt x="4" y="26"/>
                  </a:cubicBezTo>
                  <a:cubicBezTo>
                    <a:pt x="0" y="28"/>
                    <a:pt x="5" y="29"/>
                    <a:pt x="5" y="29"/>
                  </a:cubicBezTo>
                  <a:cubicBezTo>
                    <a:pt x="9" y="30"/>
                    <a:pt x="25" y="26"/>
                    <a:pt x="25" y="26"/>
                  </a:cubicBezTo>
                  <a:cubicBezTo>
                    <a:pt x="49" y="21"/>
                    <a:pt x="52" y="14"/>
                    <a:pt x="52" y="14"/>
                  </a:cubicBezTo>
                  <a:cubicBezTo>
                    <a:pt x="56" y="15"/>
                    <a:pt x="62" y="14"/>
                    <a:pt x="62" y="14"/>
                  </a:cubicBezTo>
                  <a:lnTo>
                    <a:pt x="6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56"/>
            <p:cNvSpPr/>
            <p:nvPr/>
          </p:nvSpPr>
          <p:spPr bwMode="auto">
            <a:xfrm>
              <a:off x="3949700" y="2674938"/>
              <a:ext cx="80963" cy="77788"/>
            </a:xfrm>
            <a:custGeom>
              <a:avLst/>
              <a:gdLst>
                <a:gd name="T0" fmla="*/ 11 w 19"/>
                <a:gd name="T1" fmla="*/ 5 h 18"/>
                <a:gd name="T2" fmla="*/ 4 w 19"/>
                <a:gd name="T3" fmla="*/ 15 h 18"/>
                <a:gd name="T4" fmla="*/ 3 w 19"/>
                <a:gd name="T5" fmla="*/ 18 h 18"/>
                <a:gd name="T6" fmla="*/ 15 w 19"/>
                <a:gd name="T7" fmla="*/ 15 h 18"/>
                <a:gd name="T8" fmla="*/ 14 w 19"/>
                <a:gd name="T9" fmla="*/ 5 h 18"/>
                <a:gd name="T10" fmla="*/ 11 w 19"/>
                <a:gd name="T1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8">
                  <a:moveTo>
                    <a:pt x="11" y="5"/>
                  </a:moveTo>
                  <a:cubicBezTo>
                    <a:pt x="11" y="5"/>
                    <a:pt x="7" y="15"/>
                    <a:pt x="4" y="15"/>
                  </a:cubicBezTo>
                  <a:cubicBezTo>
                    <a:pt x="4" y="15"/>
                    <a:pt x="0" y="17"/>
                    <a:pt x="3" y="18"/>
                  </a:cubicBezTo>
                  <a:cubicBezTo>
                    <a:pt x="3" y="18"/>
                    <a:pt x="11" y="15"/>
                    <a:pt x="15" y="15"/>
                  </a:cubicBezTo>
                  <a:cubicBezTo>
                    <a:pt x="15" y="15"/>
                    <a:pt x="19" y="11"/>
                    <a:pt x="14" y="5"/>
                  </a:cubicBezTo>
                  <a:cubicBezTo>
                    <a:pt x="14" y="5"/>
                    <a:pt x="12" y="0"/>
                    <a:pt x="1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57"/>
            <p:cNvSpPr>
              <a:spLocks noEditPoints="1"/>
            </p:cNvSpPr>
            <p:nvPr/>
          </p:nvSpPr>
          <p:spPr bwMode="auto">
            <a:xfrm>
              <a:off x="4344988" y="3033713"/>
              <a:ext cx="279400" cy="177800"/>
            </a:xfrm>
            <a:custGeom>
              <a:avLst/>
              <a:gdLst>
                <a:gd name="T0" fmla="*/ 64 w 66"/>
                <a:gd name="T1" fmla="*/ 20 h 42"/>
                <a:gd name="T2" fmla="*/ 63 w 66"/>
                <a:gd name="T3" fmla="*/ 20 h 42"/>
                <a:gd name="T4" fmla="*/ 59 w 66"/>
                <a:gd name="T5" fmla="*/ 16 h 42"/>
                <a:gd name="T6" fmla="*/ 56 w 66"/>
                <a:gd name="T7" fmla="*/ 12 h 42"/>
                <a:gd name="T8" fmla="*/ 53 w 66"/>
                <a:gd name="T9" fmla="*/ 11 h 42"/>
                <a:gd name="T10" fmla="*/ 45 w 66"/>
                <a:gd name="T11" fmla="*/ 5 h 42"/>
                <a:gd name="T12" fmla="*/ 47 w 66"/>
                <a:gd name="T13" fmla="*/ 2 h 42"/>
                <a:gd name="T14" fmla="*/ 46 w 66"/>
                <a:gd name="T15" fmla="*/ 0 h 42"/>
                <a:gd name="T16" fmla="*/ 40 w 66"/>
                <a:gd name="T17" fmla="*/ 2 h 42"/>
                <a:gd name="T18" fmla="*/ 43 w 66"/>
                <a:gd name="T19" fmla="*/ 6 h 42"/>
                <a:gd name="T20" fmla="*/ 51 w 66"/>
                <a:gd name="T21" fmla="*/ 12 h 42"/>
                <a:gd name="T22" fmla="*/ 51 w 66"/>
                <a:gd name="T23" fmla="*/ 18 h 42"/>
                <a:gd name="T24" fmla="*/ 47 w 66"/>
                <a:gd name="T25" fmla="*/ 17 h 42"/>
                <a:gd name="T26" fmla="*/ 29 w 66"/>
                <a:gd name="T27" fmla="*/ 6 h 42"/>
                <a:gd name="T28" fmla="*/ 23 w 66"/>
                <a:gd name="T29" fmla="*/ 7 h 42"/>
                <a:gd name="T30" fmla="*/ 24 w 66"/>
                <a:gd name="T31" fmla="*/ 11 h 42"/>
                <a:gd name="T32" fmla="*/ 29 w 66"/>
                <a:gd name="T33" fmla="*/ 15 h 42"/>
                <a:gd name="T34" fmla="*/ 23 w 66"/>
                <a:gd name="T35" fmla="*/ 14 h 42"/>
                <a:gd name="T36" fmla="*/ 21 w 66"/>
                <a:gd name="T37" fmla="*/ 19 h 42"/>
                <a:gd name="T38" fmla="*/ 20 w 66"/>
                <a:gd name="T39" fmla="*/ 25 h 42"/>
                <a:gd name="T40" fmla="*/ 7 w 66"/>
                <a:gd name="T41" fmla="*/ 5 h 42"/>
                <a:gd name="T42" fmla="*/ 1 w 66"/>
                <a:gd name="T43" fmla="*/ 24 h 42"/>
                <a:gd name="T44" fmla="*/ 8 w 66"/>
                <a:gd name="T45" fmla="*/ 31 h 42"/>
                <a:gd name="T46" fmla="*/ 15 w 66"/>
                <a:gd name="T47" fmla="*/ 30 h 42"/>
                <a:gd name="T48" fmla="*/ 17 w 66"/>
                <a:gd name="T49" fmla="*/ 31 h 42"/>
                <a:gd name="T50" fmla="*/ 16 w 66"/>
                <a:gd name="T51" fmla="*/ 36 h 42"/>
                <a:gd name="T52" fmla="*/ 17 w 66"/>
                <a:gd name="T53" fmla="*/ 38 h 42"/>
                <a:gd name="T54" fmla="*/ 21 w 66"/>
                <a:gd name="T55" fmla="*/ 36 h 42"/>
                <a:gd name="T56" fmla="*/ 20 w 66"/>
                <a:gd name="T57" fmla="*/ 28 h 42"/>
                <a:gd name="T58" fmla="*/ 25 w 66"/>
                <a:gd name="T59" fmla="*/ 20 h 42"/>
                <a:gd name="T60" fmla="*/ 36 w 66"/>
                <a:gd name="T61" fmla="*/ 20 h 42"/>
                <a:gd name="T62" fmla="*/ 34 w 66"/>
                <a:gd name="T63" fmla="*/ 14 h 42"/>
                <a:gd name="T64" fmla="*/ 42 w 66"/>
                <a:gd name="T65" fmla="*/ 19 h 42"/>
                <a:gd name="T66" fmla="*/ 45 w 66"/>
                <a:gd name="T67" fmla="*/ 20 h 42"/>
                <a:gd name="T68" fmla="*/ 51 w 66"/>
                <a:gd name="T69" fmla="*/ 23 h 42"/>
                <a:gd name="T70" fmla="*/ 64 w 66"/>
                <a:gd name="T71" fmla="*/ 26 h 42"/>
                <a:gd name="T72" fmla="*/ 64 w 66"/>
                <a:gd name="T73" fmla="*/ 20 h 42"/>
                <a:gd name="T74" fmla="*/ 10 w 66"/>
                <a:gd name="T75" fmla="*/ 28 h 42"/>
                <a:gd name="T76" fmla="*/ 5 w 66"/>
                <a:gd name="T77" fmla="*/ 17 h 42"/>
                <a:gd name="T78" fmla="*/ 11 w 66"/>
                <a:gd name="T79" fmla="*/ 18 h 42"/>
                <a:gd name="T80" fmla="*/ 15 w 66"/>
                <a:gd name="T81" fmla="*/ 24 h 42"/>
                <a:gd name="T82" fmla="*/ 10 w 66"/>
                <a:gd name="T83" fmla="*/ 28 h 42"/>
                <a:gd name="T84" fmla="*/ 56 w 66"/>
                <a:gd name="T85" fmla="*/ 18 h 42"/>
                <a:gd name="T86" fmla="*/ 58 w 66"/>
                <a:gd name="T87" fmla="*/ 18 h 42"/>
                <a:gd name="T88" fmla="*/ 59 w 66"/>
                <a:gd name="T89" fmla="*/ 20 h 42"/>
                <a:gd name="T90" fmla="*/ 56 w 66"/>
                <a:gd name="T91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42">
                  <a:moveTo>
                    <a:pt x="64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5" y="17"/>
                    <a:pt x="56" y="12"/>
                  </a:cubicBezTo>
                  <a:cubicBezTo>
                    <a:pt x="56" y="12"/>
                    <a:pt x="56" y="11"/>
                    <a:pt x="53" y="11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3"/>
                    <a:pt x="47" y="2"/>
                  </a:cubicBezTo>
                  <a:cubicBezTo>
                    <a:pt x="47" y="2"/>
                    <a:pt x="51" y="1"/>
                    <a:pt x="46" y="0"/>
                  </a:cubicBezTo>
                  <a:cubicBezTo>
                    <a:pt x="46" y="0"/>
                    <a:pt x="40" y="1"/>
                    <a:pt x="40" y="2"/>
                  </a:cubicBezTo>
                  <a:cubicBezTo>
                    <a:pt x="40" y="2"/>
                    <a:pt x="39" y="7"/>
                    <a:pt x="43" y="6"/>
                  </a:cubicBezTo>
                  <a:cubicBezTo>
                    <a:pt x="43" y="6"/>
                    <a:pt x="50" y="11"/>
                    <a:pt x="51" y="12"/>
                  </a:cubicBezTo>
                  <a:cubicBezTo>
                    <a:pt x="51" y="12"/>
                    <a:pt x="50" y="16"/>
                    <a:pt x="51" y="18"/>
                  </a:cubicBezTo>
                  <a:cubicBezTo>
                    <a:pt x="51" y="18"/>
                    <a:pt x="50" y="19"/>
                    <a:pt x="47" y="17"/>
                  </a:cubicBezTo>
                  <a:cubicBezTo>
                    <a:pt x="47" y="17"/>
                    <a:pt x="29" y="9"/>
                    <a:pt x="29" y="6"/>
                  </a:cubicBezTo>
                  <a:cubicBezTo>
                    <a:pt x="29" y="6"/>
                    <a:pt x="25" y="6"/>
                    <a:pt x="23" y="7"/>
                  </a:cubicBezTo>
                  <a:cubicBezTo>
                    <a:pt x="23" y="7"/>
                    <a:pt x="23" y="11"/>
                    <a:pt x="24" y="1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7" y="16"/>
                    <a:pt x="23" y="14"/>
                  </a:cubicBezTo>
                  <a:cubicBezTo>
                    <a:pt x="23" y="14"/>
                    <a:pt x="18" y="15"/>
                    <a:pt x="21" y="19"/>
                  </a:cubicBezTo>
                  <a:cubicBezTo>
                    <a:pt x="21" y="19"/>
                    <a:pt x="23" y="23"/>
                    <a:pt x="20" y="25"/>
                  </a:cubicBezTo>
                  <a:cubicBezTo>
                    <a:pt x="20" y="25"/>
                    <a:pt x="20" y="16"/>
                    <a:pt x="7" y="5"/>
                  </a:cubicBezTo>
                  <a:cubicBezTo>
                    <a:pt x="7" y="5"/>
                    <a:pt x="3" y="6"/>
                    <a:pt x="1" y="24"/>
                  </a:cubicBezTo>
                  <a:cubicBezTo>
                    <a:pt x="1" y="24"/>
                    <a:pt x="0" y="32"/>
                    <a:pt x="8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29"/>
                    <a:pt x="17" y="31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6"/>
                    <a:pt x="14" y="37"/>
                    <a:pt x="17" y="38"/>
                  </a:cubicBezTo>
                  <a:cubicBezTo>
                    <a:pt x="17" y="38"/>
                    <a:pt x="19" y="42"/>
                    <a:pt x="21" y="3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6" y="29"/>
                    <a:pt x="2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9" y="18"/>
                    <a:pt x="34" y="14"/>
                  </a:cubicBezTo>
                  <a:cubicBezTo>
                    <a:pt x="34" y="14"/>
                    <a:pt x="40" y="17"/>
                    <a:pt x="42" y="19"/>
                  </a:cubicBezTo>
                  <a:cubicBezTo>
                    <a:pt x="42" y="19"/>
                    <a:pt x="42" y="20"/>
                    <a:pt x="45" y="20"/>
                  </a:cubicBezTo>
                  <a:cubicBezTo>
                    <a:pt x="45" y="20"/>
                    <a:pt x="46" y="22"/>
                    <a:pt x="51" y="23"/>
                  </a:cubicBezTo>
                  <a:cubicBezTo>
                    <a:pt x="51" y="23"/>
                    <a:pt x="52" y="26"/>
                    <a:pt x="64" y="26"/>
                  </a:cubicBezTo>
                  <a:cubicBezTo>
                    <a:pt x="64" y="26"/>
                    <a:pt x="66" y="22"/>
                    <a:pt x="64" y="20"/>
                  </a:cubicBezTo>
                  <a:close/>
                  <a:moveTo>
                    <a:pt x="10" y="28"/>
                  </a:moveTo>
                  <a:cubicBezTo>
                    <a:pt x="2" y="28"/>
                    <a:pt x="5" y="17"/>
                    <a:pt x="5" y="17"/>
                  </a:cubicBezTo>
                  <a:cubicBezTo>
                    <a:pt x="5" y="11"/>
                    <a:pt x="11" y="18"/>
                    <a:pt x="11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9"/>
                    <a:pt x="10" y="28"/>
                    <a:pt x="10" y="28"/>
                  </a:cubicBezTo>
                  <a:close/>
                  <a:moveTo>
                    <a:pt x="56" y="18"/>
                  </a:moveTo>
                  <a:cubicBezTo>
                    <a:pt x="56" y="18"/>
                    <a:pt x="57" y="18"/>
                    <a:pt x="58" y="1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0"/>
                    <a:pt x="54" y="20"/>
                    <a:pt x="5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58"/>
            <p:cNvSpPr>
              <a:spLocks noEditPoints="1"/>
            </p:cNvSpPr>
            <p:nvPr/>
          </p:nvSpPr>
          <p:spPr bwMode="auto">
            <a:xfrm>
              <a:off x="3198813" y="2505075"/>
              <a:ext cx="123825" cy="268288"/>
            </a:xfrm>
            <a:custGeom>
              <a:avLst/>
              <a:gdLst>
                <a:gd name="T0" fmla="*/ 22 w 29"/>
                <a:gd name="T1" fmla="*/ 41 h 63"/>
                <a:gd name="T2" fmla="*/ 23 w 29"/>
                <a:gd name="T3" fmla="*/ 30 h 63"/>
                <a:gd name="T4" fmla="*/ 21 w 29"/>
                <a:gd name="T5" fmla="*/ 28 h 63"/>
                <a:gd name="T6" fmla="*/ 21 w 29"/>
                <a:gd name="T7" fmla="*/ 26 h 63"/>
                <a:gd name="T8" fmla="*/ 19 w 29"/>
                <a:gd name="T9" fmla="*/ 25 h 63"/>
                <a:gd name="T10" fmla="*/ 15 w 29"/>
                <a:gd name="T11" fmla="*/ 24 h 63"/>
                <a:gd name="T12" fmla="*/ 15 w 29"/>
                <a:gd name="T13" fmla="*/ 21 h 63"/>
                <a:gd name="T14" fmla="*/ 20 w 29"/>
                <a:gd name="T15" fmla="*/ 14 h 63"/>
                <a:gd name="T16" fmla="*/ 19 w 29"/>
                <a:gd name="T17" fmla="*/ 5 h 63"/>
                <a:gd name="T18" fmla="*/ 17 w 29"/>
                <a:gd name="T19" fmla="*/ 4 h 63"/>
                <a:gd name="T20" fmla="*/ 16 w 29"/>
                <a:gd name="T21" fmla="*/ 7 h 63"/>
                <a:gd name="T22" fmla="*/ 12 w 29"/>
                <a:gd name="T23" fmla="*/ 14 h 63"/>
                <a:gd name="T24" fmla="*/ 11 w 29"/>
                <a:gd name="T25" fmla="*/ 4 h 63"/>
                <a:gd name="T26" fmla="*/ 9 w 29"/>
                <a:gd name="T27" fmla="*/ 1 h 63"/>
                <a:gd name="T28" fmla="*/ 8 w 29"/>
                <a:gd name="T29" fmla="*/ 4 h 63"/>
                <a:gd name="T30" fmla="*/ 8 w 29"/>
                <a:gd name="T31" fmla="*/ 23 h 63"/>
                <a:gd name="T32" fmla="*/ 5 w 29"/>
                <a:gd name="T33" fmla="*/ 28 h 63"/>
                <a:gd name="T34" fmla="*/ 4 w 29"/>
                <a:gd name="T35" fmla="*/ 32 h 63"/>
                <a:gd name="T36" fmla="*/ 9 w 29"/>
                <a:gd name="T37" fmla="*/ 33 h 63"/>
                <a:gd name="T38" fmla="*/ 9 w 29"/>
                <a:gd name="T39" fmla="*/ 45 h 63"/>
                <a:gd name="T40" fmla="*/ 9 w 29"/>
                <a:gd name="T41" fmla="*/ 48 h 63"/>
                <a:gd name="T42" fmla="*/ 14 w 29"/>
                <a:gd name="T43" fmla="*/ 49 h 63"/>
                <a:gd name="T44" fmla="*/ 17 w 29"/>
                <a:gd name="T45" fmla="*/ 43 h 63"/>
                <a:gd name="T46" fmla="*/ 18 w 29"/>
                <a:gd name="T47" fmla="*/ 44 h 63"/>
                <a:gd name="T48" fmla="*/ 19 w 29"/>
                <a:gd name="T49" fmla="*/ 49 h 63"/>
                <a:gd name="T50" fmla="*/ 16 w 29"/>
                <a:gd name="T51" fmla="*/ 55 h 63"/>
                <a:gd name="T52" fmla="*/ 14 w 29"/>
                <a:gd name="T53" fmla="*/ 57 h 63"/>
                <a:gd name="T54" fmla="*/ 16 w 29"/>
                <a:gd name="T55" fmla="*/ 62 h 63"/>
                <a:gd name="T56" fmla="*/ 19 w 29"/>
                <a:gd name="T57" fmla="*/ 59 h 63"/>
                <a:gd name="T58" fmla="*/ 19 w 29"/>
                <a:gd name="T59" fmla="*/ 55 h 63"/>
                <a:gd name="T60" fmla="*/ 29 w 29"/>
                <a:gd name="T61" fmla="*/ 56 h 63"/>
                <a:gd name="T62" fmla="*/ 27 w 29"/>
                <a:gd name="T63" fmla="*/ 51 h 63"/>
                <a:gd name="T64" fmla="*/ 22 w 29"/>
                <a:gd name="T65" fmla="*/ 41 h 63"/>
                <a:gd name="T66" fmla="*/ 15 w 29"/>
                <a:gd name="T67" fmla="*/ 39 h 63"/>
                <a:gd name="T68" fmla="*/ 13 w 29"/>
                <a:gd name="T69" fmla="*/ 42 h 63"/>
                <a:gd name="T70" fmla="*/ 12 w 29"/>
                <a:gd name="T71" fmla="*/ 32 h 63"/>
                <a:gd name="T72" fmla="*/ 13 w 29"/>
                <a:gd name="T73" fmla="*/ 27 h 63"/>
                <a:gd name="T74" fmla="*/ 15 w 29"/>
                <a:gd name="T75" fmla="*/ 34 h 63"/>
                <a:gd name="T76" fmla="*/ 15 w 29"/>
                <a:gd name="T77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63">
                  <a:moveTo>
                    <a:pt x="22" y="41"/>
                  </a:moveTo>
                  <a:cubicBezTo>
                    <a:pt x="22" y="41"/>
                    <a:pt x="20" y="39"/>
                    <a:pt x="23" y="30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7" y="23"/>
                    <a:pt x="15" y="24"/>
                  </a:cubicBezTo>
                  <a:cubicBezTo>
                    <a:pt x="15" y="24"/>
                    <a:pt x="13" y="25"/>
                    <a:pt x="15" y="21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3"/>
                    <a:pt x="17" y="4"/>
                  </a:cubicBezTo>
                  <a:cubicBezTo>
                    <a:pt x="17" y="4"/>
                    <a:pt x="17" y="5"/>
                    <a:pt x="16" y="7"/>
                  </a:cubicBezTo>
                  <a:cubicBezTo>
                    <a:pt x="14" y="9"/>
                    <a:pt x="13" y="12"/>
                    <a:pt x="12" y="14"/>
                  </a:cubicBezTo>
                  <a:cubicBezTo>
                    <a:pt x="12" y="14"/>
                    <a:pt x="12" y="6"/>
                    <a:pt x="11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6" y="0"/>
                    <a:pt x="8" y="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0" y="29"/>
                    <a:pt x="4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3"/>
                    <a:pt x="18" y="43"/>
                    <a:pt x="18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9"/>
                    <a:pt x="17" y="54"/>
                    <a:pt x="16" y="55"/>
                  </a:cubicBezTo>
                  <a:cubicBezTo>
                    <a:pt x="16" y="55"/>
                    <a:pt x="16" y="55"/>
                    <a:pt x="14" y="57"/>
                  </a:cubicBezTo>
                  <a:cubicBezTo>
                    <a:pt x="14" y="57"/>
                    <a:pt x="10" y="62"/>
                    <a:pt x="16" y="62"/>
                  </a:cubicBezTo>
                  <a:cubicBezTo>
                    <a:pt x="16" y="62"/>
                    <a:pt x="19" y="63"/>
                    <a:pt x="19" y="59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6"/>
                    <a:pt x="29" y="54"/>
                    <a:pt x="27" y="51"/>
                  </a:cubicBezTo>
                  <a:lnTo>
                    <a:pt x="22" y="41"/>
                  </a:lnTo>
                  <a:close/>
                  <a:moveTo>
                    <a:pt x="15" y="39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29"/>
                    <a:pt x="13" y="27"/>
                    <a:pt x="13" y="27"/>
                  </a:cubicBezTo>
                  <a:cubicBezTo>
                    <a:pt x="14" y="29"/>
                    <a:pt x="15" y="34"/>
                    <a:pt x="15" y="34"/>
                  </a:cubicBezTo>
                  <a:cubicBezTo>
                    <a:pt x="15" y="37"/>
                    <a:pt x="15" y="39"/>
                    <a:pt x="1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59"/>
            <p:cNvSpPr/>
            <p:nvPr/>
          </p:nvSpPr>
          <p:spPr bwMode="auto">
            <a:xfrm>
              <a:off x="3297238" y="2679700"/>
              <a:ext cx="50800" cy="38100"/>
            </a:xfrm>
            <a:custGeom>
              <a:avLst/>
              <a:gdLst>
                <a:gd name="T0" fmla="*/ 9 w 12"/>
                <a:gd name="T1" fmla="*/ 0 h 9"/>
                <a:gd name="T2" fmla="*/ 3 w 12"/>
                <a:gd name="T3" fmla="*/ 1 h 9"/>
                <a:gd name="T4" fmla="*/ 3 w 12"/>
                <a:gd name="T5" fmla="*/ 3 h 9"/>
                <a:gd name="T6" fmla="*/ 9 w 12"/>
                <a:gd name="T7" fmla="*/ 6 h 9"/>
                <a:gd name="T8" fmla="*/ 12 w 12"/>
                <a:gd name="T9" fmla="*/ 5 h 9"/>
                <a:gd name="T10" fmla="*/ 12 w 12"/>
                <a:gd name="T11" fmla="*/ 2 h 9"/>
                <a:gd name="T12" fmla="*/ 9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3"/>
                    <a:pt x="3" y="3"/>
                  </a:cubicBezTo>
                  <a:cubicBezTo>
                    <a:pt x="3" y="3"/>
                    <a:pt x="7" y="4"/>
                    <a:pt x="9" y="6"/>
                  </a:cubicBezTo>
                  <a:cubicBezTo>
                    <a:pt x="9" y="6"/>
                    <a:pt x="11" y="9"/>
                    <a:pt x="12" y="5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60"/>
            <p:cNvSpPr/>
            <p:nvPr/>
          </p:nvSpPr>
          <p:spPr bwMode="auto">
            <a:xfrm>
              <a:off x="3398838" y="3876675"/>
              <a:ext cx="46038" cy="147638"/>
            </a:xfrm>
            <a:custGeom>
              <a:avLst/>
              <a:gdLst>
                <a:gd name="T0" fmla="*/ 19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4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9 w 29"/>
                <a:gd name="T13" fmla="*/ 93 h 93"/>
                <a:gd name="T14" fmla="*/ 19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9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9" y="93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61"/>
            <p:cNvSpPr/>
            <p:nvPr/>
          </p:nvSpPr>
          <p:spPr bwMode="auto">
            <a:xfrm>
              <a:off x="3822700" y="3876675"/>
              <a:ext cx="46038" cy="147638"/>
            </a:xfrm>
            <a:custGeom>
              <a:avLst/>
              <a:gdLst>
                <a:gd name="T0" fmla="*/ 16 w 29"/>
                <a:gd name="T1" fmla="*/ 18 h 93"/>
                <a:gd name="T2" fmla="*/ 8 w 29"/>
                <a:gd name="T3" fmla="*/ 26 h 93"/>
                <a:gd name="T4" fmla="*/ 0 w 29"/>
                <a:gd name="T5" fmla="*/ 16 h 93"/>
                <a:gd name="T6" fmla="*/ 21 w 29"/>
                <a:gd name="T7" fmla="*/ 0 h 93"/>
                <a:gd name="T8" fmla="*/ 29 w 29"/>
                <a:gd name="T9" fmla="*/ 2 h 93"/>
                <a:gd name="T10" fmla="*/ 29 w 29"/>
                <a:gd name="T11" fmla="*/ 93 h 93"/>
                <a:gd name="T12" fmla="*/ 16 w 29"/>
                <a:gd name="T13" fmla="*/ 93 h 93"/>
                <a:gd name="T14" fmla="*/ 16 w 29"/>
                <a:gd name="T15" fmla="*/ 1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93">
                  <a:moveTo>
                    <a:pt x="16" y="18"/>
                  </a:moveTo>
                  <a:lnTo>
                    <a:pt x="8" y="26"/>
                  </a:lnTo>
                  <a:lnTo>
                    <a:pt x="0" y="16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29" y="93"/>
                  </a:lnTo>
                  <a:lnTo>
                    <a:pt x="16" y="93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62"/>
            <p:cNvSpPr>
              <a:spLocks noEditPoints="1"/>
            </p:cNvSpPr>
            <p:nvPr/>
          </p:nvSpPr>
          <p:spPr bwMode="auto">
            <a:xfrm>
              <a:off x="3521075" y="3876675"/>
              <a:ext cx="90488" cy="147638"/>
            </a:xfrm>
            <a:custGeom>
              <a:avLst/>
              <a:gdLst>
                <a:gd name="T0" fmla="*/ 16 w 21"/>
                <a:gd name="T1" fmla="*/ 10 h 35"/>
                <a:gd name="T2" fmla="*/ 16 w 21"/>
                <a:gd name="T3" fmla="*/ 13 h 35"/>
                <a:gd name="T4" fmla="*/ 15 w 21"/>
                <a:gd name="T5" fmla="*/ 16 h 35"/>
                <a:gd name="T6" fmla="*/ 11 w 21"/>
                <a:gd name="T7" fmla="*/ 17 h 35"/>
                <a:gd name="T8" fmla="*/ 9 w 21"/>
                <a:gd name="T9" fmla="*/ 17 h 35"/>
                <a:gd name="T10" fmla="*/ 7 w 21"/>
                <a:gd name="T11" fmla="*/ 16 h 35"/>
                <a:gd name="T12" fmla="*/ 5 w 21"/>
                <a:gd name="T13" fmla="*/ 14 h 35"/>
                <a:gd name="T14" fmla="*/ 5 w 21"/>
                <a:gd name="T15" fmla="*/ 11 h 35"/>
                <a:gd name="T16" fmla="*/ 5 w 21"/>
                <a:gd name="T17" fmla="*/ 8 h 35"/>
                <a:gd name="T18" fmla="*/ 7 w 21"/>
                <a:gd name="T19" fmla="*/ 6 h 35"/>
                <a:gd name="T20" fmla="*/ 8 w 21"/>
                <a:gd name="T21" fmla="*/ 5 h 35"/>
                <a:gd name="T22" fmla="*/ 11 w 21"/>
                <a:gd name="T23" fmla="*/ 4 h 35"/>
                <a:gd name="T24" fmla="*/ 14 w 21"/>
                <a:gd name="T25" fmla="*/ 5 h 35"/>
                <a:gd name="T26" fmla="*/ 16 w 21"/>
                <a:gd name="T27" fmla="*/ 7 h 35"/>
                <a:gd name="T28" fmla="*/ 16 w 21"/>
                <a:gd name="T29" fmla="*/ 10 h 35"/>
                <a:gd name="T30" fmla="*/ 16 w 21"/>
                <a:gd name="T31" fmla="*/ 23 h 35"/>
                <a:gd name="T32" fmla="*/ 16 w 21"/>
                <a:gd name="T33" fmla="*/ 25 h 35"/>
                <a:gd name="T34" fmla="*/ 15 w 21"/>
                <a:gd name="T35" fmla="*/ 27 h 35"/>
                <a:gd name="T36" fmla="*/ 14 w 21"/>
                <a:gd name="T37" fmla="*/ 29 h 35"/>
                <a:gd name="T38" fmla="*/ 12 w 21"/>
                <a:gd name="T39" fmla="*/ 30 h 35"/>
                <a:gd name="T40" fmla="*/ 9 w 21"/>
                <a:gd name="T41" fmla="*/ 30 h 35"/>
                <a:gd name="T42" fmla="*/ 7 w 21"/>
                <a:gd name="T43" fmla="*/ 29 h 35"/>
                <a:gd name="T44" fmla="*/ 5 w 21"/>
                <a:gd name="T45" fmla="*/ 28 h 35"/>
                <a:gd name="T46" fmla="*/ 5 w 21"/>
                <a:gd name="T47" fmla="*/ 26 h 35"/>
                <a:gd name="T48" fmla="*/ 0 w 21"/>
                <a:gd name="T49" fmla="*/ 26 h 35"/>
                <a:gd name="T50" fmla="*/ 1 w 21"/>
                <a:gd name="T51" fmla="*/ 28 h 35"/>
                <a:gd name="T52" fmla="*/ 2 w 21"/>
                <a:gd name="T53" fmla="*/ 31 h 35"/>
                <a:gd name="T54" fmla="*/ 4 w 21"/>
                <a:gd name="T55" fmla="*/ 33 h 35"/>
                <a:gd name="T56" fmla="*/ 7 w 21"/>
                <a:gd name="T57" fmla="*/ 34 h 35"/>
                <a:gd name="T58" fmla="*/ 10 w 21"/>
                <a:gd name="T59" fmla="*/ 35 h 35"/>
                <a:gd name="T60" fmla="*/ 14 w 21"/>
                <a:gd name="T61" fmla="*/ 34 h 35"/>
                <a:gd name="T62" fmla="*/ 17 w 21"/>
                <a:gd name="T63" fmla="*/ 33 h 35"/>
                <a:gd name="T64" fmla="*/ 19 w 21"/>
                <a:gd name="T65" fmla="*/ 31 h 35"/>
                <a:gd name="T66" fmla="*/ 20 w 21"/>
                <a:gd name="T67" fmla="*/ 28 h 35"/>
                <a:gd name="T68" fmla="*/ 21 w 21"/>
                <a:gd name="T69" fmla="*/ 25 h 35"/>
                <a:gd name="T70" fmla="*/ 21 w 21"/>
                <a:gd name="T71" fmla="*/ 21 h 35"/>
                <a:gd name="T72" fmla="*/ 21 w 21"/>
                <a:gd name="T73" fmla="*/ 11 h 35"/>
                <a:gd name="T74" fmla="*/ 20 w 21"/>
                <a:gd name="T75" fmla="*/ 7 h 35"/>
                <a:gd name="T76" fmla="*/ 19 w 21"/>
                <a:gd name="T77" fmla="*/ 3 h 35"/>
                <a:gd name="T78" fmla="*/ 15 w 21"/>
                <a:gd name="T79" fmla="*/ 1 h 35"/>
                <a:gd name="T80" fmla="*/ 10 w 21"/>
                <a:gd name="T81" fmla="*/ 0 h 35"/>
                <a:gd name="T82" fmla="*/ 7 w 21"/>
                <a:gd name="T83" fmla="*/ 0 h 35"/>
                <a:gd name="T84" fmla="*/ 3 w 21"/>
                <a:gd name="T85" fmla="*/ 2 h 35"/>
                <a:gd name="T86" fmla="*/ 1 w 21"/>
                <a:gd name="T87" fmla="*/ 5 h 35"/>
                <a:gd name="T88" fmla="*/ 1 w 21"/>
                <a:gd name="T89" fmla="*/ 8 h 35"/>
                <a:gd name="T90" fmla="*/ 0 w 21"/>
                <a:gd name="T91" fmla="*/ 11 h 35"/>
                <a:gd name="T92" fmla="*/ 1 w 21"/>
                <a:gd name="T93" fmla="*/ 16 h 35"/>
                <a:gd name="T94" fmla="*/ 3 w 21"/>
                <a:gd name="T95" fmla="*/ 19 h 35"/>
                <a:gd name="T96" fmla="*/ 6 w 21"/>
                <a:gd name="T97" fmla="*/ 21 h 35"/>
                <a:gd name="T98" fmla="*/ 11 w 21"/>
                <a:gd name="T99" fmla="*/ 21 h 35"/>
                <a:gd name="T100" fmla="*/ 13 w 21"/>
                <a:gd name="T101" fmla="*/ 21 h 35"/>
                <a:gd name="T102" fmla="*/ 15 w 21"/>
                <a:gd name="T103" fmla="*/ 21 h 35"/>
                <a:gd name="T104" fmla="*/ 16 w 21"/>
                <a:gd name="T105" fmla="*/ 20 h 35"/>
                <a:gd name="T106" fmla="*/ 16 w 21"/>
                <a:gd name="T107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35">
                  <a:moveTo>
                    <a:pt x="16" y="10"/>
                  </a:moveTo>
                  <a:cubicBezTo>
                    <a:pt x="16" y="11"/>
                    <a:pt x="16" y="12"/>
                    <a:pt x="16" y="13"/>
                  </a:cubicBezTo>
                  <a:cubicBezTo>
                    <a:pt x="16" y="14"/>
                    <a:pt x="15" y="15"/>
                    <a:pt x="15" y="16"/>
                  </a:cubicBezTo>
                  <a:cubicBezTo>
                    <a:pt x="14" y="17"/>
                    <a:pt x="13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7" y="16"/>
                    <a:pt x="7" y="16"/>
                  </a:cubicBezTo>
                  <a:cubicBezTo>
                    <a:pt x="6" y="15"/>
                    <a:pt x="6" y="15"/>
                    <a:pt x="5" y="14"/>
                  </a:cubicBezTo>
                  <a:cubicBezTo>
                    <a:pt x="5" y="13"/>
                    <a:pt x="5" y="12"/>
                    <a:pt x="5" y="11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4"/>
                    <a:pt x="11" y="4"/>
                  </a:cubicBezTo>
                  <a:cubicBezTo>
                    <a:pt x="12" y="4"/>
                    <a:pt x="13" y="5"/>
                    <a:pt x="14" y="5"/>
                  </a:cubicBezTo>
                  <a:cubicBezTo>
                    <a:pt x="15" y="6"/>
                    <a:pt x="15" y="6"/>
                    <a:pt x="16" y="7"/>
                  </a:cubicBezTo>
                  <a:cubicBezTo>
                    <a:pt x="16" y="8"/>
                    <a:pt x="16" y="9"/>
                    <a:pt x="16" y="10"/>
                  </a:cubicBezTo>
                  <a:close/>
                  <a:moveTo>
                    <a:pt x="16" y="23"/>
                  </a:moveTo>
                  <a:cubicBezTo>
                    <a:pt x="16" y="23"/>
                    <a:pt x="16" y="24"/>
                    <a:pt x="16" y="25"/>
                  </a:cubicBezTo>
                  <a:cubicBezTo>
                    <a:pt x="16" y="26"/>
                    <a:pt x="16" y="27"/>
                    <a:pt x="15" y="27"/>
                  </a:cubicBezTo>
                  <a:cubicBezTo>
                    <a:pt x="15" y="28"/>
                    <a:pt x="15" y="28"/>
                    <a:pt x="14" y="29"/>
                  </a:cubicBezTo>
                  <a:cubicBezTo>
                    <a:pt x="13" y="29"/>
                    <a:pt x="13" y="30"/>
                    <a:pt x="12" y="30"/>
                  </a:cubicBezTo>
                  <a:cubicBezTo>
                    <a:pt x="11" y="30"/>
                    <a:pt x="10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5" y="28"/>
                    <a:pt x="5" y="28"/>
                  </a:cubicBezTo>
                  <a:cubicBezTo>
                    <a:pt x="5" y="27"/>
                    <a:pt x="5" y="26"/>
                    <a:pt x="5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2" y="31"/>
                  </a:cubicBezTo>
                  <a:cubicBezTo>
                    <a:pt x="2" y="32"/>
                    <a:pt x="3" y="32"/>
                    <a:pt x="4" y="33"/>
                  </a:cubicBezTo>
                  <a:cubicBezTo>
                    <a:pt x="4" y="34"/>
                    <a:pt x="5" y="34"/>
                    <a:pt x="7" y="34"/>
                  </a:cubicBezTo>
                  <a:cubicBezTo>
                    <a:pt x="8" y="35"/>
                    <a:pt x="9" y="35"/>
                    <a:pt x="10" y="35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7"/>
                    <a:pt x="21" y="26"/>
                    <a:pt x="21" y="25"/>
                  </a:cubicBezTo>
                  <a:cubicBezTo>
                    <a:pt x="21" y="24"/>
                    <a:pt x="21" y="23"/>
                    <a:pt x="21" y="2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8"/>
                    <a:pt x="20" y="7"/>
                  </a:cubicBezTo>
                  <a:cubicBezTo>
                    <a:pt x="20" y="6"/>
                    <a:pt x="19" y="5"/>
                    <a:pt x="19" y="3"/>
                  </a:cubicBezTo>
                  <a:cubicBezTo>
                    <a:pt x="18" y="2"/>
                    <a:pt x="17" y="2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4" y="1"/>
                    <a:pt x="3" y="2"/>
                  </a:cubicBezTo>
                  <a:cubicBezTo>
                    <a:pt x="3" y="3"/>
                    <a:pt x="2" y="4"/>
                    <a:pt x="1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3" y="19"/>
                    <a:pt x="4" y="20"/>
                    <a:pt x="6" y="21"/>
                  </a:cubicBezTo>
                  <a:cubicBezTo>
                    <a:pt x="7" y="21"/>
                    <a:pt x="9" y="22"/>
                    <a:pt x="11" y="21"/>
                  </a:cubicBezTo>
                  <a:cubicBezTo>
                    <a:pt x="12" y="21"/>
                    <a:pt x="13" y="21"/>
                    <a:pt x="13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lnTo>
                    <a:pt x="1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63"/>
            <p:cNvSpPr>
              <a:spLocks noEditPoints="1"/>
            </p:cNvSpPr>
            <p:nvPr/>
          </p:nvSpPr>
          <p:spPr bwMode="auto">
            <a:xfrm>
              <a:off x="3675063" y="3871913"/>
              <a:ext cx="96838" cy="152400"/>
            </a:xfrm>
            <a:custGeom>
              <a:avLst/>
              <a:gdLst>
                <a:gd name="T0" fmla="*/ 18 w 23"/>
                <a:gd name="T1" fmla="*/ 20 h 36"/>
                <a:gd name="T2" fmla="*/ 17 w 23"/>
                <a:gd name="T3" fmla="*/ 24 h 36"/>
                <a:gd name="T4" fmla="*/ 16 w 23"/>
                <a:gd name="T5" fmla="*/ 28 h 36"/>
                <a:gd name="T6" fmla="*/ 14 w 23"/>
                <a:gd name="T7" fmla="*/ 30 h 36"/>
                <a:gd name="T8" fmla="*/ 11 w 23"/>
                <a:gd name="T9" fmla="*/ 31 h 36"/>
                <a:gd name="T10" fmla="*/ 8 w 23"/>
                <a:gd name="T11" fmla="*/ 30 h 36"/>
                <a:gd name="T12" fmla="*/ 6 w 23"/>
                <a:gd name="T13" fmla="*/ 28 h 36"/>
                <a:gd name="T14" fmla="*/ 5 w 23"/>
                <a:gd name="T15" fmla="*/ 24 h 36"/>
                <a:gd name="T16" fmla="*/ 4 w 23"/>
                <a:gd name="T17" fmla="*/ 18 h 36"/>
                <a:gd name="T18" fmla="*/ 4 w 23"/>
                <a:gd name="T19" fmla="*/ 15 h 36"/>
                <a:gd name="T20" fmla="*/ 5 w 23"/>
                <a:gd name="T21" fmla="*/ 12 h 36"/>
                <a:gd name="T22" fmla="*/ 6 w 23"/>
                <a:gd name="T23" fmla="*/ 8 h 36"/>
                <a:gd name="T24" fmla="*/ 8 w 23"/>
                <a:gd name="T25" fmla="*/ 6 h 36"/>
                <a:gd name="T26" fmla="*/ 11 w 23"/>
                <a:gd name="T27" fmla="*/ 5 h 36"/>
                <a:gd name="T28" fmla="*/ 14 w 23"/>
                <a:gd name="T29" fmla="*/ 6 h 36"/>
                <a:gd name="T30" fmla="*/ 16 w 23"/>
                <a:gd name="T31" fmla="*/ 8 h 36"/>
                <a:gd name="T32" fmla="*/ 17 w 23"/>
                <a:gd name="T33" fmla="*/ 12 h 36"/>
                <a:gd name="T34" fmla="*/ 18 w 23"/>
                <a:gd name="T35" fmla="*/ 17 h 36"/>
                <a:gd name="T36" fmla="*/ 18 w 23"/>
                <a:gd name="T37" fmla="*/ 20 h 36"/>
                <a:gd name="T38" fmla="*/ 22 w 23"/>
                <a:gd name="T39" fmla="*/ 15 h 36"/>
                <a:gd name="T40" fmla="*/ 22 w 23"/>
                <a:gd name="T41" fmla="*/ 10 h 36"/>
                <a:gd name="T42" fmla="*/ 20 w 23"/>
                <a:gd name="T43" fmla="*/ 6 h 36"/>
                <a:gd name="T44" fmla="*/ 18 w 23"/>
                <a:gd name="T45" fmla="*/ 3 h 36"/>
                <a:gd name="T46" fmla="*/ 14 w 23"/>
                <a:gd name="T47" fmla="*/ 1 h 36"/>
                <a:gd name="T48" fmla="*/ 11 w 23"/>
                <a:gd name="T49" fmla="*/ 0 h 36"/>
                <a:gd name="T50" fmla="*/ 7 w 23"/>
                <a:gd name="T51" fmla="*/ 1 h 36"/>
                <a:gd name="T52" fmla="*/ 4 w 23"/>
                <a:gd name="T53" fmla="*/ 4 h 36"/>
                <a:gd name="T54" fmla="*/ 1 w 23"/>
                <a:gd name="T55" fmla="*/ 7 h 36"/>
                <a:gd name="T56" fmla="*/ 0 w 23"/>
                <a:gd name="T57" fmla="*/ 11 h 36"/>
                <a:gd name="T58" fmla="*/ 0 w 23"/>
                <a:gd name="T59" fmla="*/ 15 h 36"/>
                <a:gd name="T60" fmla="*/ 0 w 23"/>
                <a:gd name="T61" fmla="*/ 20 h 36"/>
                <a:gd name="T62" fmla="*/ 0 w 23"/>
                <a:gd name="T63" fmla="*/ 25 h 36"/>
                <a:gd name="T64" fmla="*/ 1 w 23"/>
                <a:gd name="T65" fmla="*/ 29 h 36"/>
                <a:gd name="T66" fmla="*/ 3 w 23"/>
                <a:gd name="T67" fmla="*/ 32 h 36"/>
                <a:gd name="T68" fmla="*/ 7 w 23"/>
                <a:gd name="T69" fmla="*/ 35 h 36"/>
                <a:gd name="T70" fmla="*/ 11 w 23"/>
                <a:gd name="T71" fmla="*/ 36 h 36"/>
                <a:gd name="T72" fmla="*/ 15 w 23"/>
                <a:gd name="T73" fmla="*/ 35 h 36"/>
                <a:gd name="T74" fmla="*/ 18 w 23"/>
                <a:gd name="T75" fmla="*/ 33 h 36"/>
                <a:gd name="T76" fmla="*/ 20 w 23"/>
                <a:gd name="T77" fmla="*/ 31 h 36"/>
                <a:gd name="T78" fmla="*/ 22 w 23"/>
                <a:gd name="T79" fmla="*/ 27 h 36"/>
                <a:gd name="T80" fmla="*/ 22 w 23"/>
                <a:gd name="T81" fmla="*/ 23 h 36"/>
                <a:gd name="T82" fmla="*/ 23 w 23"/>
                <a:gd name="T83" fmla="*/ 20 h 36"/>
                <a:gd name="T84" fmla="*/ 22 w 23"/>
                <a:gd name="T85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36">
                  <a:moveTo>
                    <a:pt x="18" y="20"/>
                  </a:moveTo>
                  <a:cubicBezTo>
                    <a:pt x="18" y="21"/>
                    <a:pt x="18" y="22"/>
                    <a:pt x="17" y="24"/>
                  </a:cubicBezTo>
                  <a:cubicBezTo>
                    <a:pt x="17" y="25"/>
                    <a:pt x="17" y="27"/>
                    <a:pt x="16" y="28"/>
                  </a:cubicBezTo>
                  <a:cubicBezTo>
                    <a:pt x="16" y="29"/>
                    <a:pt x="15" y="30"/>
                    <a:pt x="14" y="30"/>
                  </a:cubicBezTo>
                  <a:cubicBezTo>
                    <a:pt x="13" y="31"/>
                    <a:pt x="12" y="31"/>
                    <a:pt x="11" y="31"/>
                  </a:cubicBezTo>
                  <a:cubicBezTo>
                    <a:pt x="10" y="31"/>
                    <a:pt x="9" y="31"/>
                    <a:pt x="8" y="30"/>
                  </a:cubicBezTo>
                  <a:cubicBezTo>
                    <a:pt x="7" y="29"/>
                    <a:pt x="6" y="29"/>
                    <a:pt x="6" y="28"/>
                  </a:cubicBezTo>
                  <a:cubicBezTo>
                    <a:pt x="5" y="27"/>
                    <a:pt x="5" y="25"/>
                    <a:pt x="5" y="24"/>
                  </a:cubicBezTo>
                  <a:cubicBezTo>
                    <a:pt x="4" y="22"/>
                    <a:pt x="4" y="21"/>
                    <a:pt x="4" y="18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5" y="11"/>
                    <a:pt x="5" y="10"/>
                    <a:pt x="6" y="8"/>
                  </a:cubicBezTo>
                  <a:cubicBezTo>
                    <a:pt x="6" y="7"/>
                    <a:pt x="7" y="7"/>
                    <a:pt x="8" y="6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2" y="5"/>
                    <a:pt x="13" y="6"/>
                    <a:pt x="14" y="6"/>
                  </a:cubicBezTo>
                  <a:cubicBezTo>
                    <a:pt x="15" y="7"/>
                    <a:pt x="15" y="7"/>
                    <a:pt x="16" y="8"/>
                  </a:cubicBezTo>
                  <a:cubicBezTo>
                    <a:pt x="17" y="9"/>
                    <a:pt x="17" y="10"/>
                    <a:pt x="17" y="12"/>
                  </a:cubicBezTo>
                  <a:cubicBezTo>
                    <a:pt x="18" y="13"/>
                    <a:pt x="18" y="15"/>
                    <a:pt x="18" y="17"/>
                  </a:cubicBezTo>
                  <a:cubicBezTo>
                    <a:pt x="18" y="18"/>
                    <a:pt x="18" y="19"/>
                    <a:pt x="18" y="20"/>
                  </a:cubicBezTo>
                  <a:close/>
                  <a:moveTo>
                    <a:pt x="22" y="15"/>
                  </a:moveTo>
                  <a:cubicBezTo>
                    <a:pt x="22" y="13"/>
                    <a:pt x="22" y="12"/>
                    <a:pt x="22" y="10"/>
                  </a:cubicBezTo>
                  <a:cubicBezTo>
                    <a:pt x="22" y="9"/>
                    <a:pt x="21" y="7"/>
                    <a:pt x="20" y="6"/>
                  </a:cubicBezTo>
                  <a:cubicBezTo>
                    <a:pt x="20" y="5"/>
                    <a:pt x="19" y="4"/>
                    <a:pt x="18" y="3"/>
                  </a:cubicBezTo>
                  <a:cubicBezTo>
                    <a:pt x="17" y="2"/>
                    <a:pt x="16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8" y="1"/>
                    <a:pt x="7" y="1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8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3" y="31"/>
                    <a:pt x="3" y="32"/>
                  </a:cubicBezTo>
                  <a:cubicBezTo>
                    <a:pt x="4" y="34"/>
                    <a:pt x="5" y="34"/>
                    <a:pt x="7" y="35"/>
                  </a:cubicBezTo>
                  <a:cubicBezTo>
                    <a:pt x="8" y="35"/>
                    <a:pt x="10" y="36"/>
                    <a:pt x="11" y="36"/>
                  </a:cubicBezTo>
                  <a:cubicBezTo>
                    <a:pt x="13" y="36"/>
                    <a:pt x="14" y="35"/>
                    <a:pt x="15" y="35"/>
                  </a:cubicBezTo>
                  <a:cubicBezTo>
                    <a:pt x="16" y="35"/>
                    <a:pt x="17" y="34"/>
                    <a:pt x="18" y="33"/>
                  </a:cubicBezTo>
                  <a:cubicBezTo>
                    <a:pt x="19" y="33"/>
                    <a:pt x="20" y="32"/>
                    <a:pt x="20" y="31"/>
                  </a:cubicBezTo>
                  <a:cubicBezTo>
                    <a:pt x="21" y="30"/>
                    <a:pt x="21" y="28"/>
                    <a:pt x="22" y="27"/>
                  </a:cubicBezTo>
                  <a:cubicBezTo>
                    <a:pt x="22" y="26"/>
                    <a:pt x="22" y="25"/>
                    <a:pt x="22" y="23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18"/>
                    <a:pt x="23" y="16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A8A345-0245-449F-9E0C-C73F9233CC8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EF7757-8347-4584-8198-328240DB29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2B25C7-BA5C-4047-BC05-A49193F10E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0CB430E-9F2C-4754-B177-806199001B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9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D43748-0480-4C45-9933-0B376F33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9A37C-C442-4062-8BBE-CBE6E8008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F6E77-DD89-485C-9270-A819E60A62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02B5B2-6933-4924-BA91-E691A1741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80E57E-DECC-4EAF-84A8-3219B82BE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C5EC-050E-45B9-A0C7-BD870544F4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5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5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57.png"/><Relationship Id="rId5" Type="http://schemas.openxmlformats.org/officeDocument/2006/relationships/image" Target="../media/image34.svg"/><Relationship Id="rId10" Type="http://schemas.openxmlformats.org/officeDocument/2006/relationships/image" Target="../media/image56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36.sv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59.png"/><Relationship Id="rId5" Type="http://schemas.openxmlformats.org/officeDocument/2006/relationships/image" Target="../media/image34.svg"/><Relationship Id="rId10" Type="http://schemas.openxmlformats.org/officeDocument/2006/relationships/image" Target="../media/image58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36.sv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59.png"/><Relationship Id="rId5" Type="http://schemas.openxmlformats.org/officeDocument/2006/relationships/image" Target="../media/image34.svg"/><Relationship Id="rId10" Type="http://schemas.openxmlformats.org/officeDocument/2006/relationships/image" Target="../media/image58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159" y="1468697"/>
            <a:ext cx="10907641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Rosetta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框架简介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Rosetta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部署情况介绍与展示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联邦学习算法研究工作目前进展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14401" y="2504936"/>
            <a:ext cx="111631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2747BC-1F8F-495F-9A6F-5C333A41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BDC46-293E-4EA9-AFDC-829F648D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758" y="-1051"/>
            <a:ext cx="12203942" cy="6878885"/>
            <a:chOff x="-11942" y="-2956"/>
            <a:chExt cx="12203942" cy="687888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79586" cy="685800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-11942" y="-2956"/>
              <a:ext cx="12203942" cy="2013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-1" y="6695154"/>
              <a:ext cx="12192001" cy="180775"/>
            </a:xfrm>
            <a:prstGeom prst="rect">
              <a:avLst/>
            </a:prstGeom>
            <a:solidFill>
              <a:srgbClr val="CF6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-11942" y="-2955"/>
            <a:ext cx="12192000" cy="164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-1" y="6695155"/>
            <a:ext cx="12381875" cy="164666"/>
          </a:xfrm>
          <a:prstGeom prst="rect">
            <a:avLst/>
          </a:prstGeom>
          <a:solidFill>
            <a:srgbClr val="CF6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8331" y="2162393"/>
            <a:ext cx="5525096" cy="109188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8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当前部署情况与简易演示</a:t>
            </a:r>
          </a:p>
        </p:txBody>
      </p:sp>
      <p:grpSp>
        <p:nvGrpSpPr>
          <p:cNvPr id="17" name="组合 2"/>
          <p:cNvGrpSpPr/>
          <p:nvPr/>
        </p:nvGrpSpPr>
        <p:grpSpPr>
          <a:xfrm rot="10800000">
            <a:off x="1893301" y="1613006"/>
            <a:ext cx="3105189" cy="3040244"/>
            <a:chOff x="769753" y="910395"/>
            <a:chExt cx="3213824" cy="3146608"/>
          </a:xfrm>
        </p:grpSpPr>
        <p:sp>
          <p:nvSpPr>
            <p:cNvPr id="18" name="Freeform 54"/>
            <p:cNvSpPr/>
            <p:nvPr/>
          </p:nvSpPr>
          <p:spPr bwMode="auto">
            <a:xfrm>
              <a:off x="1996847" y="910395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57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58"/>
            <p:cNvSpPr/>
            <p:nvPr/>
          </p:nvSpPr>
          <p:spPr bwMode="auto">
            <a:xfrm>
              <a:off x="1706214" y="2412353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F5C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73"/>
            <p:cNvSpPr/>
            <p:nvPr/>
          </p:nvSpPr>
          <p:spPr bwMode="auto">
            <a:xfrm>
              <a:off x="1380735" y="1162743"/>
              <a:ext cx="2602842" cy="2604555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74"/>
            <p:cNvSpPr/>
            <p:nvPr/>
          </p:nvSpPr>
          <p:spPr bwMode="auto">
            <a:xfrm>
              <a:off x="769753" y="1317994"/>
              <a:ext cx="1221965" cy="1220082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CF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内容占位符 2"/>
          <p:cNvSpPr txBox="1"/>
          <p:nvPr/>
        </p:nvSpPr>
        <p:spPr>
          <a:xfrm>
            <a:off x="1305345" y="2914053"/>
            <a:ext cx="2395493" cy="5679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80"/>
              </a:lnSpc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4C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PART</a:t>
            </a:r>
            <a:r>
              <a:rPr lang="zh-CN" altLang="en-US" sz="3600" b="1">
                <a:solidFill>
                  <a:srgbClr val="4C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6600" b="1">
                <a:solidFill>
                  <a:srgbClr val="4C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zh-CN" sz="6600" b="1" dirty="0">
              <a:solidFill>
                <a:srgbClr val="4C5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内容占位符 2"/>
          <p:cNvSpPr txBox="1"/>
          <p:nvPr/>
        </p:nvSpPr>
        <p:spPr>
          <a:xfrm>
            <a:off x="5752504" y="3033033"/>
            <a:ext cx="5525096" cy="9832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4800" b="1" spc="120" dirty="0">
              <a:solidFill>
                <a:srgbClr val="CF63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 flipV="1">
            <a:off x="5878286" y="3018972"/>
            <a:ext cx="3677194" cy="45719"/>
          </a:xfrm>
          <a:prstGeom prst="rect">
            <a:avLst/>
          </a:prstGeom>
          <a:solidFill>
            <a:srgbClr val="579089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 flipV="1">
            <a:off x="5878286" y="3088258"/>
            <a:ext cx="3677194" cy="45719"/>
          </a:xfrm>
          <a:prstGeom prst="rect">
            <a:avLst/>
          </a:prstGeom>
          <a:solidFill>
            <a:srgbClr val="F6CA59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483A1EE-A8B4-478E-AC00-A2A9F54B8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部署情况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形 5" descr="Internet 纯色填充">
            <a:extLst>
              <a:ext uri="{FF2B5EF4-FFF2-40B4-BE49-F238E27FC236}">
                <a16:creationId xmlns:a16="http://schemas.microsoft.com/office/drawing/2014/main" id="{904E834C-C41E-4ECE-8CCE-627AEC8CD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2125" y="5300799"/>
            <a:ext cx="914400" cy="914400"/>
          </a:xfrm>
          <a:prstGeom prst="rect">
            <a:avLst/>
          </a:prstGeom>
        </p:spPr>
      </p:pic>
      <p:pic>
        <p:nvPicPr>
          <p:cNvPr id="8" name="图形 7" descr="USB 纯色填充">
            <a:extLst>
              <a:ext uri="{FF2B5EF4-FFF2-40B4-BE49-F238E27FC236}">
                <a16:creationId xmlns:a16="http://schemas.microsoft.com/office/drawing/2014/main" id="{5E69BD56-9AA7-46D4-B0CA-BB5ECDBA1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164246" y="4571128"/>
            <a:ext cx="914400" cy="914400"/>
          </a:xfrm>
          <a:prstGeom prst="rect">
            <a:avLst/>
          </a:prstGeom>
        </p:spPr>
      </p:pic>
      <p:pic>
        <p:nvPicPr>
          <p:cNvPr id="11" name="图形 10" descr="USB 轮廓">
            <a:extLst>
              <a:ext uri="{FF2B5EF4-FFF2-40B4-BE49-F238E27FC236}">
                <a16:creationId xmlns:a16="http://schemas.microsoft.com/office/drawing/2014/main" id="{5254B9EF-7DE6-4DE1-A620-D75695F3D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12334" y="3273812"/>
            <a:ext cx="914400" cy="914400"/>
          </a:xfrm>
          <a:prstGeom prst="rect">
            <a:avLst/>
          </a:prstGeom>
        </p:spPr>
      </p:pic>
      <p:pic>
        <p:nvPicPr>
          <p:cNvPr id="13" name="图形 12" descr="计算机 纯色填充">
            <a:extLst>
              <a:ext uri="{FF2B5EF4-FFF2-40B4-BE49-F238E27FC236}">
                <a16:creationId xmlns:a16="http://schemas.microsoft.com/office/drawing/2014/main" id="{B1870044-86EF-41E2-8B84-320AF0FE8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8212" y="3273812"/>
            <a:ext cx="914400" cy="914400"/>
          </a:xfrm>
          <a:prstGeom prst="rect">
            <a:avLst/>
          </a:prstGeom>
        </p:spPr>
      </p:pic>
      <p:pic>
        <p:nvPicPr>
          <p:cNvPr id="15" name="图形 14" descr="计算机 纯色填充">
            <a:extLst>
              <a:ext uri="{FF2B5EF4-FFF2-40B4-BE49-F238E27FC236}">
                <a16:creationId xmlns:a16="http://schemas.microsoft.com/office/drawing/2014/main" id="{7CD4443D-BEE6-479F-9B9B-75F4E52DA5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6456" y="3273812"/>
            <a:ext cx="914400" cy="914400"/>
          </a:xfrm>
          <a:prstGeom prst="rect">
            <a:avLst/>
          </a:prstGeom>
        </p:spPr>
      </p:pic>
      <p:pic>
        <p:nvPicPr>
          <p:cNvPr id="16" name="图形 15" descr="计算机 纯色填充">
            <a:extLst>
              <a:ext uri="{FF2B5EF4-FFF2-40B4-BE49-F238E27FC236}">
                <a16:creationId xmlns:a16="http://schemas.microsoft.com/office/drawing/2014/main" id="{4AC61B34-F144-42F8-BFBF-C9FEFB9768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12334" y="1571248"/>
            <a:ext cx="914400" cy="914400"/>
          </a:xfrm>
          <a:prstGeom prst="rect">
            <a:avLst/>
          </a:prstGeom>
        </p:spPr>
      </p:pic>
      <p:pic>
        <p:nvPicPr>
          <p:cNvPr id="17" name="图形 16" descr="USB 轮廓">
            <a:extLst>
              <a:ext uri="{FF2B5EF4-FFF2-40B4-BE49-F238E27FC236}">
                <a16:creationId xmlns:a16="http://schemas.microsoft.com/office/drawing/2014/main" id="{A99B4CB0-CCE3-4030-BA4B-C213B2EAD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18790">
            <a:off x="2075098" y="2359412"/>
            <a:ext cx="914400" cy="914400"/>
          </a:xfrm>
          <a:prstGeom prst="rect">
            <a:avLst/>
          </a:prstGeom>
        </p:spPr>
      </p:pic>
      <p:pic>
        <p:nvPicPr>
          <p:cNvPr id="18" name="图形 17" descr="USB 轮廓">
            <a:extLst>
              <a:ext uri="{FF2B5EF4-FFF2-40B4-BE49-F238E27FC236}">
                <a16:creationId xmlns:a16="http://schemas.microsoft.com/office/drawing/2014/main" id="{3C5B52B2-C203-4D62-935C-04A3022DD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992091">
            <a:off x="3826734" y="2335032"/>
            <a:ext cx="914400" cy="9144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01C50F2-D705-48F3-BC94-5CA2E112C883}"/>
              </a:ext>
            </a:extLst>
          </p:cNvPr>
          <p:cNvSpPr txBox="1"/>
          <p:nvPr/>
        </p:nvSpPr>
        <p:spPr>
          <a:xfrm>
            <a:off x="1869395" y="1376776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P2 </a:t>
            </a:r>
            <a:r>
              <a:rPr lang="zh-CN" altLang="en-US" dirty="0"/>
              <a:t>协同节点 175.178.219.211 广州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22B29A-B097-4EFD-83AF-51A6913B3B4F}"/>
              </a:ext>
            </a:extLst>
          </p:cNvPr>
          <p:cNvSpPr txBox="1"/>
          <p:nvPr/>
        </p:nvSpPr>
        <p:spPr>
          <a:xfrm>
            <a:off x="148879" y="4245517"/>
            <a:ext cx="7773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P0 </a:t>
            </a:r>
            <a:r>
              <a:rPr lang="zh-CN" altLang="en-US" dirty="0"/>
              <a:t>节点 </a:t>
            </a:r>
            <a:r>
              <a:rPr lang="en-US" altLang="zh-CN" dirty="0"/>
              <a:t>175.178.212.30 </a:t>
            </a:r>
            <a:r>
              <a:rPr lang="zh-CN" altLang="en-US" dirty="0"/>
              <a:t>广州</a:t>
            </a:r>
            <a:r>
              <a:rPr lang="en-US" altLang="zh-CN" dirty="0"/>
              <a:t>	P1 </a:t>
            </a:r>
            <a:r>
              <a:rPr lang="zh-CN" altLang="en-US" dirty="0"/>
              <a:t>节点 </a:t>
            </a:r>
            <a:r>
              <a:rPr lang="en-US" altLang="zh-CN" dirty="0"/>
              <a:t>124.223.168.68 </a:t>
            </a:r>
            <a:r>
              <a:rPr lang="zh-CN" altLang="en-US" dirty="0"/>
              <a:t>上海</a:t>
            </a:r>
          </a:p>
          <a:p>
            <a:endParaRPr lang="zh-CN" altLang="en-US" dirty="0"/>
          </a:p>
        </p:txBody>
      </p:sp>
      <p:pic>
        <p:nvPicPr>
          <p:cNvPr id="22" name="图形 21" descr="Internet 纯色填充">
            <a:extLst>
              <a:ext uri="{FF2B5EF4-FFF2-40B4-BE49-F238E27FC236}">
                <a16:creationId xmlns:a16="http://schemas.microsoft.com/office/drawing/2014/main" id="{B245FDD3-A09F-4003-8CE5-BF5F9F698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091" y="5288535"/>
            <a:ext cx="914400" cy="914400"/>
          </a:xfrm>
          <a:prstGeom prst="rect">
            <a:avLst/>
          </a:prstGeom>
        </p:spPr>
      </p:pic>
      <p:pic>
        <p:nvPicPr>
          <p:cNvPr id="23" name="图形 22" descr="USB 纯色填充">
            <a:extLst>
              <a:ext uri="{FF2B5EF4-FFF2-40B4-BE49-F238E27FC236}">
                <a16:creationId xmlns:a16="http://schemas.microsoft.com/office/drawing/2014/main" id="{BA5F8FB8-9426-4A19-8EBF-64C51F118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718212" y="4506781"/>
            <a:ext cx="914400" cy="91440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A3E90EE-4983-4256-9777-335A82A7E8C9}"/>
              </a:ext>
            </a:extLst>
          </p:cNvPr>
          <p:cNvSpPr txBox="1"/>
          <p:nvPr/>
        </p:nvSpPr>
        <p:spPr>
          <a:xfrm>
            <a:off x="3036986" y="5531806"/>
            <a:ext cx="77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1EC80B0-684A-4685-90F2-077DC1AA2F35}"/>
              </a:ext>
            </a:extLst>
          </p:cNvPr>
          <p:cNvSpPr txBox="1"/>
          <p:nvPr/>
        </p:nvSpPr>
        <p:spPr>
          <a:xfrm>
            <a:off x="6145821" y="2530683"/>
            <a:ext cx="6267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个节点共用一套</a:t>
            </a:r>
            <a:r>
              <a:rPr lang="en-US" altLang="zh-CN" dirty="0"/>
              <a:t>MPC</a:t>
            </a:r>
            <a:r>
              <a:rPr lang="zh-CN" altLang="en-US" dirty="0"/>
              <a:t>代码</a:t>
            </a:r>
            <a:endParaRPr lang="en-US" altLang="zh-CN" dirty="0"/>
          </a:p>
          <a:p>
            <a:r>
              <a:rPr lang="en-US" altLang="zh-CN" dirty="0"/>
              <a:t>P0</a:t>
            </a:r>
            <a:r>
              <a:rPr lang="zh-CN" altLang="en-US" dirty="0"/>
              <a:t>、</a:t>
            </a:r>
            <a:r>
              <a:rPr lang="en-US" altLang="zh-CN" dirty="0"/>
              <a:t>P1</a:t>
            </a:r>
            <a:r>
              <a:rPr lang="zh-CN" altLang="en-US" dirty="0"/>
              <a:t>各自存储自己需要进行</a:t>
            </a:r>
            <a:r>
              <a:rPr lang="en-US" altLang="zh-CN" dirty="0"/>
              <a:t>MPC</a:t>
            </a:r>
            <a:r>
              <a:rPr lang="zh-CN" altLang="en-US" dirty="0"/>
              <a:t>的数据</a:t>
            </a:r>
            <a:endParaRPr lang="en-US" altLang="zh-CN" dirty="0"/>
          </a:p>
          <a:p>
            <a:r>
              <a:rPr lang="en-US" altLang="zh-CN" dirty="0"/>
              <a:t>P2</a:t>
            </a:r>
            <a:r>
              <a:rPr lang="zh-CN" altLang="en-US" dirty="0"/>
              <a:t>生成随机参数</a:t>
            </a:r>
            <a:endParaRPr lang="en-US" altLang="zh-CN" dirty="0"/>
          </a:p>
          <a:p>
            <a:r>
              <a:rPr lang="en-US" altLang="zh-CN" dirty="0"/>
              <a:t>P0</a:t>
            </a:r>
            <a:r>
              <a:rPr lang="zh-CN" altLang="en-US" dirty="0"/>
              <a:t>、</a:t>
            </a:r>
            <a:r>
              <a:rPr lang="en-US" altLang="zh-CN" dirty="0"/>
              <a:t>P1</a:t>
            </a:r>
            <a:r>
              <a:rPr lang="zh-CN" altLang="en-US" dirty="0"/>
              <a:t>本地结合随机参数进行秘密计算</a:t>
            </a:r>
          </a:p>
        </p:txBody>
      </p:sp>
    </p:spTree>
    <p:extLst>
      <p:ext uri="{BB962C8B-B14F-4D97-AF65-F5344CB8AC3E}">
        <p14:creationId xmlns:p14="http://schemas.microsoft.com/office/powerpoint/2010/main" val="269500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百万富翁示例程序演示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803C4A2-EF39-4233-9A3A-B8DC9B738DE8}"/>
              </a:ext>
            </a:extLst>
          </p:cNvPr>
          <p:cNvSpPr txBox="1"/>
          <p:nvPr/>
        </p:nvSpPr>
        <p:spPr>
          <a:xfrm>
            <a:off x="725777" y="1780692"/>
            <a:ext cx="110219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两人都值得信任，不会作假（不合谋，不破坏既定的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MPC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程序，半诚实模型条件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两人都希望诚实地比较出谁更富有（最终目的）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两人都怀着窥伺对方财产具体值的心思（有能力获得并会保存中间计算状态并尝试破译，半诚实模型条件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两个人不希望对方知道自己的财产到底是多少</a:t>
            </a:r>
            <a:endParaRPr lang="zh-CN" altLang="en-US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A17030-3218-4587-B3E5-D05D4A668637}"/>
              </a:ext>
            </a:extLst>
          </p:cNvPr>
          <p:cNvSpPr txBox="1"/>
          <p:nvPr/>
        </p:nvSpPr>
        <p:spPr>
          <a:xfrm>
            <a:off x="1912718" y="1212976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百万富翁问题：有两个富翁，符合以下条件</a:t>
            </a:r>
            <a:endParaRPr lang="zh-CN" altLang="en-US" dirty="0"/>
          </a:p>
        </p:txBody>
      </p:sp>
      <p:pic>
        <p:nvPicPr>
          <p:cNvPr id="8" name="图形 7" descr="外国脸 纯色填充">
            <a:extLst>
              <a:ext uri="{FF2B5EF4-FFF2-40B4-BE49-F238E27FC236}">
                <a16:creationId xmlns:a16="http://schemas.microsoft.com/office/drawing/2014/main" id="{DEA90252-4285-480B-93F6-7FC4B6A50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8949" y="3117264"/>
            <a:ext cx="914400" cy="914400"/>
          </a:xfrm>
          <a:prstGeom prst="rect">
            <a:avLst/>
          </a:prstGeom>
        </p:spPr>
      </p:pic>
      <p:pic>
        <p:nvPicPr>
          <p:cNvPr id="11" name="图形 10" descr="实心填充的天使表情 纯色填充">
            <a:extLst>
              <a:ext uri="{FF2B5EF4-FFF2-40B4-BE49-F238E27FC236}">
                <a16:creationId xmlns:a16="http://schemas.microsoft.com/office/drawing/2014/main" id="{FE15EBD1-0572-45BF-93F6-CE1D9C499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1173" y="4712071"/>
            <a:ext cx="914400" cy="914400"/>
          </a:xfrm>
          <a:prstGeom prst="rect">
            <a:avLst/>
          </a:prstGeom>
        </p:spPr>
      </p:pic>
      <p:pic>
        <p:nvPicPr>
          <p:cNvPr id="14" name="图形 13" descr="天使的脸轮廓 轮廓">
            <a:extLst>
              <a:ext uri="{FF2B5EF4-FFF2-40B4-BE49-F238E27FC236}">
                <a16:creationId xmlns:a16="http://schemas.microsoft.com/office/drawing/2014/main" id="{1040E2F0-ADE5-44E4-890E-6A31B10314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6385" y="4730624"/>
            <a:ext cx="914400" cy="914400"/>
          </a:xfrm>
          <a:prstGeom prst="rect">
            <a:avLst/>
          </a:prstGeom>
        </p:spPr>
      </p:pic>
      <p:pic>
        <p:nvPicPr>
          <p:cNvPr id="16" name="图形 15" descr="硬币 轮廓">
            <a:extLst>
              <a:ext uri="{FF2B5EF4-FFF2-40B4-BE49-F238E27FC236}">
                <a16:creationId xmlns:a16="http://schemas.microsoft.com/office/drawing/2014/main" id="{FF52E1FB-5D0D-4A4C-B1C1-B2FD426B1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7155" y="5536363"/>
            <a:ext cx="914400" cy="914400"/>
          </a:xfrm>
          <a:prstGeom prst="rect">
            <a:avLst/>
          </a:prstGeom>
        </p:spPr>
      </p:pic>
      <p:pic>
        <p:nvPicPr>
          <p:cNvPr id="23" name="图形 22" descr="硬币 轮廓">
            <a:extLst>
              <a:ext uri="{FF2B5EF4-FFF2-40B4-BE49-F238E27FC236}">
                <a16:creationId xmlns:a16="http://schemas.microsoft.com/office/drawing/2014/main" id="{8AD7F848-B7DB-4382-A02F-238F83C5F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8289" y="5536363"/>
            <a:ext cx="914400" cy="914400"/>
          </a:xfrm>
          <a:prstGeom prst="rect">
            <a:avLst/>
          </a:prstGeom>
        </p:spPr>
      </p:pic>
      <p:pic>
        <p:nvPicPr>
          <p:cNvPr id="24" name="图形 23" descr="硬币 轮廓">
            <a:extLst>
              <a:ext uri="{FF2B5EF4-FFF2-40B4-BE49-F238E27FC236}">
                <a16:creationId xmlns:a16="http://schemas.microsoft.com/office/drawing/2014/main" id="{F0533371-90FA-44AA-A9D4-DDC966576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9423" y="5536363"/>
            <a:ext cx="914400" cy="914400"/>
          </a:xfrm>
          <a:prstGeom prst="rect">
            <a:avLst/>
          </a:prstGeom>
        </p:spPr>
      </p:pic>
      <p:pic>
        <p:nvPicPr>
          <p:cNvPr id="25" name="图形 24" descr="硬币 轮廓">
            <a:extLst>
              <a:ext uri="{FF2B5EF4-FFF2-40B4-BE49-F238E27FC236}">
                <a16:creationId xmlns:a16="http://schemas.microsoft.com/office/drawing/2014/main" id="{04CBBA82-A8EF-4A10-920C-A213231B12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4247" y="5516202"/>
            <a:ext cx="914400" cy="914400"/>
          </a:xfrm>
          <a:prstGeom prst="rect">
            <a:avLst/>
          </a:prstGeom>
        </p:spPr>
      </p:pic>
      <p:pic>
        <p:nvPicPr>
          <p:cNvPr id="26" name="图形 25" descr="硬币 轮廓">
            <a:extLst>
              <a:ext uri="{FF2B5EF4-FFF2-40B4-BE49-F238E27FC236}">
                <a16:creationId xmlns:a16="http://schemas.microsoft.com/office/drawing/2014/main" id="{AB26A364-8970-4C97-A24C-1FB4BBFC2C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21622" y="5516202"/>
            <a:ext cx="914400" cy="914400"/>
          </a:xfrm>
          <a:prstGeom prst="rect">
            <a:avLst/>
          </a:prstGeom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9E88ACB5-734B-4555-95CE-F3A6287C1A24}"/>
              </a:ext>
            </a:extLst>
          </p:cNvPr>
          <p:cNvSpPr/>
          <p:nvPr/>
        </p:nvSpPr>
        <p:spPr>
          <a:xfrm rot="8977210">
            <a:off x="4796582" y="4006958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E89DF69-16FF-4BDF-BB90-ED172153CED3}"/>
              </a:ext>
            </a:extLst>
          </p:cNvPr>
          <p:cNvSpPr/>
          <p:nvPr/>
        </p:nvSpPr>
        <p:spPr>
          <a:xfrm rot="1896738">
            <a:off x="7223144" y="3955075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5940502-3301-47ED-AF99-002DEFCD4AC1}"/>
              </a:ext>
            </a:extLst>
          </p:cNvPr>
          <p:cNvSpPr txBox="1"/>
          <p:nvPr/>
        </p:nvSpPr>
        <p:spPr>
          <a:xfrm>
            <a:off x="3843109" y="3515733"/>
            <a:ext cx="233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提供必要的随机参数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3F58DDD-D243-4F2B-AD6F-A338F8F5E8F0}"/>
              </a:ext>
            </a:extLst>
          </p:cNvPr>
          <p:cNvSpPr txBox="1"/>
          <p:nvPr/>
        </p:nvSpPr>
        <p:spPr>
          <a:xfrm>
            <a:off x="7922589" y="3574464"/>
            <a:ext cx="233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提供必要的随机参数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D049036-9BFC-4DE2-871A-644727E4EDDC}"/>
              </a:ext>
            </a:extLst>
          </p:cNvPr>
          <p:cNvSpPr txBox="1"/>
          <p:nvPr/>
        </p:nvSpPr>
        <p:spPr>
          <a:xfrm>
            <a:off x="3302790" y="5605059"/>
            <a:ext cx="2332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富翁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A</a:t>
            </a:r>
          </a:p>
          <a:p>
            <a:pPr algn="ctr"/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本地加密自己的财富</a:t>
            </a:r>
            <a:endParaRPr lang="zh-CN" altLang="en-US" dirty="0"/>
          </a:p>
        </p:txBody>
      </p:sp>
      <p:pic>
        <p:nvPicPr>
          <p:cNvPr id="19" name="图形 18" descr="徽章问号 轮廓">
            <a:extLst>
              <a:ext uri="{FF2B5EF4-FFF2-40B4-BE49-F238E27FC236}">
                <a16:creationId xmlns:a16="http://schemas.microsoft.com/office/drawing/2014/main" id="{CB640453-A4DA-4E8D-B61D-25CC4B5D4C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84549" y="5574143"/>
            <a:ext cx="914400" cy="914400"/>
          </a:xfrm>
          <a:prstGeom prst="rect">
            <a:avLst/>
          </a:prstGeom>
        </p:spPr>
      </p:pic>
      <p:sp>
        <p:nvSpPr>
          <p:cNvPr id="36" name="箭头: 右 35">
            <a:extLst>
              <a:ext uri="{FF2B5EF4-FFF2-40B4-BE49-F238E27FC236}">
                <a16:creationId xmlns:a16="http://schemas.microsoft.com/office/drawing/2014/main" id="{E421893A-DE16-46A2-8B04-3FBC1E86DC5A}"/>
              </a:ext>
            </a:extLst>
          </p:cNvPr>
          <p:cNvSpPr/>
          <p:nvPr/>
        </p:nvSpPr>
        <p:spPr>
          <a:xfrm>
            <a:off x="3658743" y="5966497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形 36" descr="徽章问号 轮廓">
            <a:extLst>
              <a:ext uri="{FF2B5EF4-FFF2-40B4-BE49-F238E27FC236}">
                <a16:creationId xmlns:a16="http://schemas.microsoft.com/office/drawing/2014/main" id="{8BD7BCED-A92C-459C-98BF-B6EA1403AD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3504" y="5567587"/>
            <a:ext cx="914400" cy="914400"/>
          </a:xfrm>
          <a:prstGeom prst="rect">
            <a:avLst/>
          </a:prstGeom>
        </p:spPr>
      </p:pic>
      <p:sp>
        <p:nvSpPr>
          <p:cNvPr id="38" name="箭头: 右 37">
            <a:extLst>
              <a:ext uri="{FF2B5EF4-FFF2-40B4-BE49-F238E27FC236}">
                <a16:creationId xmlns:a16="http://schemas.microsoft.com/office/drawing/2014/main" id="{557C3994-1B27-4954-A66B-5519C708784A}"/>
              </a:ext>
            </a:extLst>
          </p:cNvPr>
          <p:cNvSpPr/>
          <p:nvPr/>
        </p:nvSpPr>
        <p:spPr>
          <a:xfrm rot="10800000">
            <a:off x="8923630" y="5898956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A987EEC-7B23-41A1-9764-D795180AE551}"/>
              </a:ext>
            </a:extLst>
          </p:cNvPr>
          <p:cNvSpPr txBox="1"/>
          <p:nvPr/>
        </p:nvSpPr>
        <p:spPr>
          <a:xfrm>
            <a:off x="8288145" y="5524948"/>
            <a:ext cx="2332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富翁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B</a:t>
            </a:r>
          </a:p>
          <a:p>
            <a:pPr algn="ctr"/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本地加密自己的财富</a:t>
            </a:r>
            <a:endParaRPr lang="zh-CN" altLang="en-US" dirty="0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ADB3B741-622D-4583-80ED-8AF736D83C51}"/>
              </a:ext>
            </a:extLst>
          </p:cNvPr>
          <p:cNvSpPr/>
          <p:nvPr/>
        </p:nvSpPr>
        <p:spPr>
          <a:xfrm>
            <a:off x="6093349" y="5957206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D3A7978-987D-4502-8F6F-97BE0A0036C7}"/>
              </a:ext>
            </a:extLst>
          </p:cNvPr>
          <p:cNvSpPr txBox="1"/>
          <p:nvPr/>
        </p:nvSpPr>
        <p:spPr>
          <a:xfrm>
            <a:off x="5384549" y="4996669"/>
            <a:ext cx="3213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比较（一般是一方进行，也可</a:t>
            </a:r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发送至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P2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协同节点进行）</a:t>
            </a:r>
            <a:endParaRPr lang="zh-CN" altLang="en-US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824C434A-C451-4004-B379-DDE4CC891EBE}"/>
              </a:ext>
            </a:extLst>
          </p:cNvPr>
          <p:cNvSpPr/>
          <p:nvPr/>
        </p:nvSpPr>
        <p:spPr>
          <a:xfrm rot="10800000">
            <a:off x="4859851" y="4639299"/>
            <a:ext cx="3778961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A6F0532-0FE6-431B-9E24-CBD37FB257F4}"/>
              </a:ext>
            </a:extLst>
          </p:cNvPr>
          <p:cNvSpPr txBox="1"/>
          <p:nvPr/>
        </p:nvSpPr>
        <p:spPr>
          <a:xfrm>
            <a:off x="5624032" y="4337490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回报比较结果（可选）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2968901-8298-4944-B040-07A85C2FA393}"/>
              </a:ext>
            </a:extLst>
          </p:cNvPr>
          <p:cNvSpPr txBox="1"/>
          <p:nvPr/>
        </p:nvSpPr>
        <p:spPr>
          <a:xfrm>
            <a:off x="6162266" y="2920953"/>
            <a:ext cx="1174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协同节点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898801-F46F-405E-9082-BB4649BD75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5433" y="3139821"/>
            <a:ext cx="3951803" cy="192536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3BD72A3B-4DBD-405E-967D-3A3BCB62FFD2}"/>
              </a:ext>
            </a:extLst>
          </p:cNvPr>
          <p:cNvSpPr/>
          <p:nvPr/>
        </p:nvSpPr>
        <p:spPr>
          <a:xfrm>
            <a:off x="0" y="3946638"/>
            <a:ext cx="3946370" cy="625186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28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F8ED57-54FB-459A-91EA-993E6A60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827"/>
            <a:ext cx="12192000" cy="46903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百万富翁示例程序演示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2342604-1BEF-4624-A90E-1F435F397B03}"/>
              </a:ext>
            </a:extLst>
          </p:cNvPr>
          <p:cNvSpPr/>
          <p:nvPr/>
        </p:nvSpPr>
        <p:spPr>
          <a:xfrm>
            <a:off x="2533891" y="2594050"/>
            <a:ext cx="7124218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2523280" y="1568942"/>
            <a:ext cx="2679539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761EAA-B86A-4FB9-A84D-BDE1B1CCF6CB}"/>
              </a:ext>
            </a:extLst>
          </p:cNvPr>
          <p:cNvSpPr/>
          <p:nvPr/>
        </p:nvSpPr>
        <p:spPr>
          <a:xfrm>
            <a:off x="28936" y="5465374"/>
            <a:ext cx="399905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07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A1E98F-404C-4165-95CF-C72EA350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1563"/>
            <a:ext cx="12192000" cy="487487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百万富翁示例程序演示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2342604-1BEF-4624-A90E-1F435F397B03}"/>
              </a:ext>
            </a:extLst>
          </p:cNvPr>
          <p:cNvSpPr/>
          <p:nvPr/>
        </p:nvSpPr>
        <p:spPr>
          <a:xfrm>
            <a:off x="2533891" y="2530168"/>
            <a:ext cx="7124218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2523280" y="1516859"/>
            <a:ext cx="4265272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761EAA-B86A-4FB9-A84D-BDE1B1CCF6CB}"/>
              </a:ext>
            </a:extLst>
          </p:cNvPr>
          <p:cNvSpPr/>
          <p:nvPr/>
        </p:nvSpPr>
        <p:spPr>
          <a:xfrm>
            <a:off x="28936" y="5465374"/>
            <a:ext cx="399905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4E0CFE-208E-4E3F-96B6-A0DE531A5FB4}"/>
              </a:ext>
            </a:extLst>
          </p:cNvPr>
          <p:cNvSpPr txBox="1"/>
          <p:nvPr/>
        </p:nvSpPr>
        <p:spPr>
          <a:xfrm>
            <a:off x="50156" y="6057300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P0 </a:t>
            </a:r>
            <a:r>
              <a:rPr lang="zh-CN" altLang="en-US" dirty="0"/>
              <a:t>拥有</a:t>
            </a:r>
            <a:r>
              <a:rPr lang="en-US" altLang="zh-CN" dirty="0"/>
              <a:t>100</a:t>
            </a:r>
            <a:r>
              <a:rPr lang="zh-CN" altLang="en-US" dirty="0"/>
              <a:t>万少</a:t>
            </a:r>
            <a:r>
              <a:rPr lang="en-US" altLang="zh-CN" dirty="0"/>
              <a:t>1</a:t>
            </a:r>
            <a:r>
              <a:rPr lang="zh-CN" altLang="en-US" dirty="0"/>
              <a:t>元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71D73DA5-3FF2-4D7C-9983-5825F76089B6}"/>
              </a:ext>
            </a:extLst>
          </p:cNvPr>
          <p:cNvSpPr/>
          <p:nvPr/>
        </p:nvSpPr>
        <p:spPr>
          <a:xfrm rot="18996707">
            <a:off x="655970" y="4501976"/>
            <a:ext cx="4488290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58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0C4A9B-A9FB-4E1E-99B9-A01010F0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080"/>
            <a:ext cx="12192000" cy="49018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百万富翁示例程序演示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2342604-1BEF-4624-A90E-1F435F397B03}"/>
              </a:ext>
            </a:extLst>
          </p:cNvPr>
          <p:cNvSpPr/>
          <p:nvPr/>
        </p:nvSpPr>
        <p:spPr>
          <a:xfrm>
            <a:off x="2533891" y="2512582"/>
            <a:ext cx="7124218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2523280" y="1516859"/>
            <a:ext cx="4265272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761EAA-B86A-4FB9-A84D-BDE1B1CCF6CB}"/>
              </a:ext>
            </a:extLst>
          </p:cNvPr>
          <p:cNvSpPr/>
          <p:nvPr/>
        </p:nvSpPr>
        <p:spPr>
          <a:xfrm>
            <a:off x="28936" y="5465374"/>
            <a:ext cx="399905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C5B5BD-D307-4C8D-B999-965B52C4E053}"/>
              </a:ext>
            </a:extLst>
          </p:cNvPr>
          <p:cNvSpPr txBox="1"/>
          <p:nvPr/>
        </p:nvSpPr>
        <p:spPr>
          <a:xfrm>
            <a:off x="50156" y="6057300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P1 </a:t>
            </a:r>
            <a:r>
              <a:rPr lang="zh-CN" altLang="en-US" dirty="0"/>
              <a:t>拥有</a:t>
            </a:r>
            <a:r>
              <a:rPr lang="en-US" altLang="zh-CN" dirty="0"/>
              <a:t>100</a:t>
            </a:r>
            <a:r>
              <a:rPr lang="zh-CN" altLang="en-US" dirty="0"/>
              <a:t>万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C8EE8F7-FAD8-495C-BA03-4A24BDADD93C}"/>
              </a:ext>
            </a:extLst>
          </p:cNvPr>
          <p:cNvSpPr/>
          <p:nvPr/>
        </p:nvSpPr>
        <p:spPr>
          <a:xfrm rot="18996707">
            <a:off x="655970" y="4501976"/>
            <a:ext cx="4488290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16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1E336ED-545B-4E67-9140-B6D2C959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9243"/>
            <a:ext cx="12192000" cy="485951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百万富翁示例程序演示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2342604-1BEF-4624-A90E-1F435F397B03}"/>
              </a:ext>
            </a:extLst>
          </p:cNvPr>
          <p:cNvSpPr/>
          <p:nvPr/>
        </p:nvSpPr>
        <p:spPr>
          <a:xfrm>
            <a:off x="2533891" y="2518819"/>
            <a:ext cx="7124218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2523280" y="1516859"/>
            <a:ext cx="4265272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761EAA-B86A-4FB9-A84D-BDE1B1CCF6CB}"/>
              </a:ext>
            </a:extLst>
          </p:cNvPr>
          <p:cNvSpPr/>
          <p:nvPr/>
        </p:nvSpPr>
        <p:spPr>
          <a:xfrm>
            <a:off x="28936" y="5465374"/>
            <a:ext cx="399905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3750BD-4FCC-4086-9BEB-05C20F1DA2C1}"/>
              </a:ext>
            </a:extLst>
          </p:cNvPr>
          <p:cNvSpPr txBox="1"/>
          <p:nvPr/>
        </p:nvSpPr>
        <p:spPr>
          <a:xfrm>
            <a:off x="50156" y="6057300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P0 </a:t>
            </a:r>
            <a:r>
              <a:rPr lang="zh-CN" altLang="en-US" dirty="0"/>
              <a:t>拥有</a:t>
            </a:r>
            <a:r>
              <a:rPr lang="en-US" altLang="zh-CN" dirty="0"/>
              <a:t>110</a:t>
            </a:r>
            <a:r>
              <a:rPr lang="zh-CN" altLang="en-US" dirty="0"/>
              <a:t>万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F941397-5AEA-42E0-9C80-1E82800EF318}"/>
              </a:ext>
            </a:extLst>
          </p:cNvPr>
          <p:cNvSpPr/>
          <p:nvPr/>
        </p:nvSpPr>
        <p:spPr>
          <a:xfrm rot="18996707">
            <a:off x="655970" y="4501976"/>
            <a:ext cx="4488290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938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DE59C2-8C51-43F8-B163-DEFC99D5C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449"/>
            <a:ext cx="12192000" cy="48691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百万富翁示例程序演示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2342604-1BEF-4624-A90E-1F435F397B03}"/>
              </a:ext>
            </a:extLst>
          </p:cNvPr>
          <p:cNvSpPr/>
          <p:nvPr/>
        </p:nvSpPr>
        <p:spPr>
          <a:xfrm>
            <a:off x="2533891" y="2518819"/>
            <a:ext cx="7124218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2523280" y="1516859"/>
            <a:ext cx="4265272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761EAA-B86A-4FB9-A84D-BDE1B1CCF6CB}"/>
              </a:ext>
            </a:extLst>
          </p:cNvPr>
          <p:cNvSpPr/>
          <p:nvPr/>
        </p:nvSpPr>
        <p:spPr>
          <a:xfrm>
            <a:off x="28936" y="5465374"/>
            <a:ext cx="399905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3750BD-4FCC-4086-9BEB-05C20F1DA2C1}"/>
              </a:ext>
            </a:extLst>
          </p:cNvPr>
          <p:cNvSpPr txBox="1"/>
          <p:nvPr/>
        </p:nvSpPr>
        <p:spPr>
          <a:xfrm>
            <a:off x="50156" y="6057300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P1 </a:t>
            </a:r>
            <a:r>
              <a:rPr lang="zh-CN" altLang="en-US" dirty="0"/>
              <a:t>拥有</a:t>
            </a:r>
            <a:r>
              <a:rPr lang="en-US" altLang="zh-CN" dirty="0"/>
              <a:t>90</a:t>
            </a:r>
            <a:r>
              <a:rPr lang="zh-CN" altLang="en-US" dirty="0"/>
              <a:t>万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2F941397-5AEA-42E0-9C80-1E82800EF318}"/>
              </a:ext>
            </a:extLst>
          </p:cNvPr>
          <p:cNvSpPr/>
          <p:nvPr/>
        </p:nvSpPr>
        <p:spPr>
          <a:xfrm rot="18996707">
            <a:off x="655970" y="4501976"/>
            <a:ext cx="4488290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31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523E6B4-5B36-456B-8580-AD4D8989D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1" y="1577088"/>
            <a:ext cx="6534961" cy="41547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百万富翁示例程序演示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674169" y="1847807"/>
            <a:ext cx="28935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8EB8FB-EE8F-420A-9A5D-216069B1E9E3}"/>
              </a:ext>
            </a:extLst>
          </p:cNvPr>
          <p:cNvSpPr/>
          <p:nvPr/>
        </p:nvSpPr>
        <p:spPr>
          <a:xfrm>
            <a:off x="722457" y="2528251"/>
            <a:ext cx="28935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0C6F83-D90D-423A-8374-9862EDD30FE4}"/>
              </a:ext>
            </a:extLst>
          </p:cNvPr>
          <p:cNvSpPr/>
          <p:nvPr/>
        </p:nvSpPr>
        <p:spPr>
          <a:xfrm>
            <a:off x="2421387" y="3218135"/>
            <a:ext cx="28935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D2DD2C-B0D2-4753-99A1-8FB70B47993B}"/>
              </a:ext>
            </a:extLst>
          </p:cNvPr>
          <p:cNvSpPr/>
          <p:nvPr/>
        </p:nvSpPr>
        <p:spPr>
          <a:xfrm>
            <a:off x="1251035" y="3958770"/>
            <a:ext cx="2893594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56CC27-DB8E-4843-86E7-C7C4B8581861}"/>
              </a:ext>
            </a:extLst>
          </p:cNvPr>
          <p:cNvSpPr/>
          <p:nvPr/>
        </p:nvSpPr>
        <p:spPr>
          <a:xfrm>
            <a:off x="1060053" y="4900178"/>
            <a:ext cx="2893594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93A958-8C2A-4A55-8A1B-D18A0F2E4D4F}"/>
              </a:ext>
            </a:extLst>
          </p:cNvPr>
          <p:cNvSpPr/>
          <p:nvPr/>
        </p:nvSpPr>
        <p:spPr>
          <a:xfrm>
            <a:off x="1425055" y="5508194"/>
            <a:ext cx="4256260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DB06BE-ACCF-4FA5-84CC-B10C5B9F1883}"/>
              </a:ext>
            </a:extLst>
          </p:cNvPr>
          <p:cNvSpPr txBox="1"/>
          <p:nvPr/>
        </p:nvSpPr>
        <p:spPr>
          <a:xfrm>
            <a:off x="7121257" y="1937507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Rosetta</a:t>
            </a:r>
            <a:r>
              <a:rPr lang="zh-CN" altLang="en-US" dirty="0"/>
              <a:t>包和</a:t>
            </a:r>
            <a:r>
              <a:rPr lang="en-US" altLang="zh-CN" dirty="0"/>
              <a:t>TensorFlow</a:t>
            </a:r>
            <a:r>
              <a:rPr lang="zh-CN" altLang="en-US" dirty="0"/>
              <a:t>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637E38-4787-4EFA-A97B-A62CF7F62E1F}"/>
              </a:ext>
            </a:extLst>
          </p:cNvPr>
          <p:cNvSpPr txBox="1"/>
          <p:nvPr/>
        </p:nvSpPr>
        <p:spPr>
          <a:xfrm>
            <a:off x="7121257" y="2558709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启用安全协议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3BA70E-552A-4FBF-89B2-CD85017AA0E9}"/>
              </a:ext>
            </a:extLst>
          </p:cNvPr>
          <p:cNvSpPr txBox="1"/>
          <p:nvPr/>
        </p:nvSpPr>
        <p:spPr>
          <a:xfrm>
            <a:off x="7174011" y="3210928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P0/P1</a:t>
            </a:r>
            <a:r>
              <a:rPr lang="zh-CN" altLang="en-US" dirty="0"/>
              <a:t>各自输入本地数据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274B5C-77B7-4B97-98B7-A93E470EE54E}"/>
              </a:ext>
            </a:extLst>
          </p:cNvPr>
          <p:cNvSpPr txBox="1"/>
          <p:nvPr/>
        </p:nvSpPr>
        <p:spPr>
          <a:xfrm>
            <a:off x="7174011" y="3740570"/>
            <a:ext cx="4982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直接调用</a:t>
            </a:r>
            <a:r>
              <a:rPr lang="en-US" altLang="zh-CN" dirty="0"/>
              <a:t>TF</a:t>
            </a:r>
            <a:r>
              <a:rPr lang="zh-CN" altLang="en-US" dirty="0"/>
              <a:t>的比较算子进行计算，静态优化遍自动将比较算子替换为</a:t>
            </a:r>
            <a:r>
              <a:rPr lang="en-US" altLang="zh-CN" dirty="0"/>
              <a:t>MPC</a:t>
            </a:r>
            <a:r>
              <a:rPr lang="zh-CN" altLang="en-US" dirty="0"/>
              <a:t>安全比较算子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98A7C7-1AB7-4E37-AA7E-57FC11437764}"/>
              </a:ext>
            </a:extLst>
          </p:cNvPr>
          <p:cNvSpPr txBox="1"/>
          <p:nvPr/>
        </p:nvSpPr>
        <p:spPr>
          <a:xfrm>
            <a:off x="7174011" y="4729241"/>
            <a:ext cx="498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TensorFlow</a:t>
            </a:r>
            <a:r>
              <a:rPr lang="zh-CN" altLang="en-US" dirty="0"/>
              <a:t>执行图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A138D6-BE54-4EE0-9318-293DC4B9904D}"/>
              </a:ext>
            </a:extLst>
          </p:cNvPr>
          <p:cNvSpPr txBox="1"/>
          <p:nvPr/>
        </p:nvSpPr>
        <p:spPr>
          <a:xfrm>
            <a:off x="7164388" y="5486551"/>
            <a:ext cx="498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明文结果，由</a:t>
            </a:r>
            <a:r>
              <a:rPr lang="en-US" altLang="zh-CN" dirty="0"/>
              <a:t>P2</a:t>
            </a:r>
            <a:r>
              <a:rPr lang="zh-CN" altLang="en-US" dirty="0"/>
              <a:t>节点使用</a:t>
            </a:r>
            <a:r>
              <a:rPr lang="en-US" altLang="zh-CN" dirty="0"/>
              <a:t>Reveal</a:t>
            </a:r>
            <a:r>
              <a:rPr lang="zh-CN" altLang="en-US" dirty="0"/>
              <a:t>算子揭示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7B5E463D-4D47-4873-90BD-3B6AB1DCBE60}"/>
              </a:ext>
            </a:extLst>
          </p:cNvPr>
          <p:cNvSpPr/>
          <p:nvPr/>
        </p:nvSpPr>
        <p:spPr>
          <a:xfrm rot="10800000">
            <a:off x="3873480" y="1968949"/>
            <a:ext cx="3112955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409A2C9-DECF-4DFD-A381-CC495D8A88BB}"/>
              </a:ext>
            </a:extLst>
          </p:cNvPr>
          <p:cNvSpPr/>
          <p:nvPr/>
        </p:nvSpPr>
        <p:spPr>
          <a:xfrm rot="10800000">
            <a:off x="3868184" y="2630072"/>
            <a:ext cx="3112955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F85FB420-660D-437C-B7E4-107845F7F88A}"/>
              </a:ext>
            </a:extLst>
          </p:cNvPr>
          <p:cNvSpPr/>
          <p:nvPr/>
        </p:nvSpPr>
        <p:spPr>
          <a:xfrm rot="10800000">
            <a:off x="5263445" y="3262604"/>
            <a:ext cx="1717693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FDBD5345-7343-4ABC-AFF1-996010DF8618}"/>
              </a:ext>
            </a:extLst>
          </p:cNvPr>
          <p:cNvSpPr/>
          <p:nvPr/>
        </p:nvSpPr>
        <p:spPr>
          <a:xfrm rot="10800000">
            <a:off x="3539332" y="3964669"/>
            <a:ext cx="2739084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C6C8023A-67F7-4F88-B483-6FE10957266A}"/>
              </a:ext>
            </a:extLst>
          </p:cNvPr>
          <p:cNvSpPr/>
          <p:nvPr/>
        </p:nvSpPr>
        <p:spPr>
          <a:xfrm rot="10800000">
            <a:off x="4242054" y="4900178"/>
            <a:ext cx="2739084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37A9E1B4-3E00-4340-BDEF-B27905B6A5AF}"/>
              </a:ext>
            </a:extLst>
          </p:cNvPr>
          <p:cNvSpPr/>
          <p:nvPr/>
        </p:nvSpPr>
        <p:spPr>
          <a:xfrm rot="10800000">
            <a:off x="6002214" y="5514093"/>
            <a:ext cx="998208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07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DBA72A-4398-4137-8C77-A07B69D9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85" y="1326534"/>
            <a:ext cx="5817657" cy="44329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简易计算示例程序演示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722457" y="1889715"/>
            <a:ext cx="28935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8EB8FB-EE8F-420A-9A5D-216069B1E9E3}"/>
              </a:ext>
            </a:extLst>
          </p:cNvPr>
          <p:cNvSpPr/>
          <p:nvPr/>
        </p:nvSpPr>
        <p:spPr>
          <a:xfrm>
            <a:off x="722457" y="2528251"/>
            <a:ext cx="28935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0C6F83-D90D-423A-8374-9862EDD30FE4}"/>
              </a:ext>
            </a:extLst>
          </p:cNvPr>
          <p:cNvSpPr/>
          <p:nvPr/>
        </p:nvSpPr>
        <p:spPr>
          <a:xfrm>
            <a:off x="2333267" y="3166849"/>
            <a:ext cx="28935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D2DD2C-B0D2-4753-99A1-8FB70B47993B}"/>
              </a:ext>
            </a:extLst>
          </p:cNvPr>
          <p:cNvSpPr/>
          <p:nvPr/>
        </p:nvSpPr>
        <p:spPr>
          <a:xfrm>
            <a:off x="1251035" y="3876702"/>
            <a:ext cx="2893594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56CC27-DB8E-4843-86E7-C7C4B8581861}"/>
              </a:ext>
            </a:extLst>
          </p:cNvPr>
          <p:cNvSpPr/>
          <p:nvPr/>
        </p:nvSpPr>
        <p:spPr>
          <a:xfrm>
            <a:off x="1060053" y="4818110"/>
            <a:ext cx="2893594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0AB90A-3E3B-40F2-AFD2-5B45B2D5D4DF}"/>
              </a:ext>
            </a:extLst>
          </p:cNvPr>
          <p:cNvSpPr/>
          <p:nvPr/>
        </p:nvSpPr>
        <p:spPr>
          <a:xfrm>
            <a:off x="1032332" y="5324594"/>
            <a:ext cx="2893594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93A958-8C2A-4A55-8A1B-D18A0F2E4D4F}"/>
              </a:ext>
            </a:extLst>
          </p:cNvPr>
          <p:cNvSpPr/>
          <p:nvPr/>
        </p:nvSpPr>
        <p:spPr>
          <a:xfrm>
            <a:off x="1032332" y="5545069"/>
            <a:ext cx="4256260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DB06BE-ACCF-4FA5-84CC-B10C5B9F1883}"/>
              </a:ext>
            </a:extLst>
          </p:cNvPr>
          <p:cNvSpPr txBox="1"/>
          <p:nvPr/>
        </p:nvSpPr>
        <p:spPr>
          <a:xfrm>
            <a:off x="7045051" y="1937507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Rosetta</a:t>
            </a:r>
            <a:r>
              <a:rPr lang="zh-CN" altLang="en-US" dirty="0"/>
              <a:t>包和</a:t>
            </a:r>
            <a:r>
              <a:rPr lang="en-US" altLang="zh-CN" dirty="0"/>
              <a:t>TensorFlow</a:t>
            </a:r>
            <a:r>
              <a:rPr lang="zh-CN" altLang="en-US" dirty="0"/>
              <a:t>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637E38-4787-4EFA-A97B-A62CF7F62E1F}"/>
              </a:ext>
            </a:extLst>
          </p:cNvPr>
          <p:cNvSpPr txBox="1"/>
          <p:nvPr/>
        </p:nvSpPr>
        <p:spPr>
          <a:xfrm>
            <a:off x="7045051" y="2558709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启用安全协议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3BA70E-552A-4FBF-89B2-CD85017AA0E9}"/>
              </a:ext>
            </a:extLst>
          </p:cNvPr>
          <p:cNvSpPr txBox="1"/>
          <p:nvPr/>
        </p:nvSpPr>
        <p:spPr>
          <a:xfrm>
            <a:off x="7097805" y="3210928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P0/P1</a:t>
            </a:r>
            <a:r>
              <a:rPr lang="zh-CN" altLang="en-US" dirty="0"/>
              <a:t>各自输入本地数据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274B5C-77B7-4B97-98B7-A93E470EE54E}"/>
              </a:ext>
            </a:extLst>
          </p:cNvPr>
          <p:cNvSpPr txBox="1"/>
          <p:nvPr/>
        </p:nvSpPr>
        <p:spPr>
          <a:xfrm>
            <a:off x="7097805" y="3740570"/>
            <a:ext cx="4982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直接调用</a:t>
            </a:r>
            <a:r>
              <a:rPr lang="en-US" altLang="zh-CN" dirty="0"/>
              <a:t>TF</a:t>
            </a:r>
            <a:r>
              <a:rPr lang="zh-CN" altLang="en-US" dirty="0"/>
              <a:t>的乘法算子进行计算，静态优化遍自动将乘法算子替换为</a:t>
            </a:r>
            <a:r>
              <a:rPr lang="en-US" altLang="zh-CN" dirty="0"/>
              <a:t>MPC</a:t>
            </a:r>
            <a:r>
              <a:rPr lang="zh-CN" altLang="en-US" dirty="0"/>
              <a:t>安全乘法算子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98A7C7-1AB7-4E37-AA7E-57FC11437764}"/>
              </a:ext>
            </a:extLst>
          </p:cNvPr>
          <p:cNvSpPr txBox="1"/>
          <p:nvPr/>
        </p:nvSpPr>
        <p:spPr>
          <a:xfrm>
            <a:off x="7097805" y="4729241"/>
            <a:ext cx="498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TensorFlow</a:t>
            </a:r>
            <a:r>
              <a:rPr lang="zh-CN" altLang="en-US" dirty="0"/>
              <a:t>执行图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CD26E8-9518-4F84-B259-ACB9216E3DF8}"/>
              </a:ext>
            </a:extLst>
          </p:cNvPr>
          <p:cNvSpPr txBox="1"/>
          <p:nvPr/>
        </p:nvSpPr>
        <p:spPr>
          <a:xfrm>
            <a:off x="7097805" y="5191662"/>
            <a:ext cx="498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密文结果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A138D6-BE54-4EE0-9318-293DC4B9904D}"/>
              </a:ext>
            </a:extLst>
          </p:cNvPr>
          <p:cNvSpPr txBox="1"/>
          <p:nvPr/>
        </p:nvSpPr>
        <p:spPr>
          <a:xfrm>
            <a:off x="7088182" y="5486551"/>
            <a:ext cx="498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明文结果，由</a:t>
            </a:r>
            <a:r>
              <a:rPr lang="en-US" altLang="zh-CN" dirty="0"/>
              <a:t>P2</a:t>
            </a:r>
            <a:r>
              <a:rPr lang="zh-CN" altLang="en-US" dirty="0"/>
              <a:t>节点使用</a:t>
            </a:r>
            <a:r>
              <a:rPr lang="en-US" altLang="zh-CN" dirty="0"/>
              <a:t>Reveal</a:t>
            </a:r>
            <a:r>
              <a:rPr lang="zh-CN" altLang="en-US" dirty="0"/>
              <a:t>算子揭示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7B5E463D-4D47-4873-90BD-3B6AB1DCBE60}"/>
              </a:ext>
            </a:extLst>
          </p:cNvPr>
          <p:cNvSpPr/>
          <p:nvPr/>
        </p:nvSpPr>
        <p:spPr>
          <a:xfrm rot="10800000">
            <a:off x="3873480" y="1968949"/>
            <a:ext cx="3112955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409A2C9-DECF-4DFD-A381-CC495D8A88BB}"/>
              </a:ext>
            </a:extLst>
          </p:cNvPr>
          <p:cNvSpPr/>
          <p:nvPr/>
        </p:nvSpPr>
        <p:spPr>
          <a:xfrm rot="10800000">
            <a:off x="3868184" y="2630072"/>
            <a:ext cx="3112955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F85FB420-660D-437C-B7E4-107845F7F88A}"/>
              </a:ext>
            </a:extLst>
          </p:cNvPr>
          <p:cNvSpPr/>
          <p:nvPr/>
        </p:nvSpPr>
        <p:spPr>
          <a:xfrm rot="10800000">
            <a:off x="5263445" y="3262604"/>
            <a:ext cx="1717693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FDBD5345-7343-4ABC-AFF1-996010DF8618}"/>
              </a:ext>
            </a:extLst>
          </p:cNvPr>
          <p:cNvSpPr/>
          <p:nvPr/>
        </p:nvSpPr>
        <p:spPr>
          <a:xfrm rot="10800000">
            <a:off x="4261339" y="3929586"/>
            <a:ext cx="2739084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C6C8023A-67F7-4F88-B483-6FE10957266A}"/>
              </a:ext>
            </a:extLst>
          </p:cNvPr>
          <p:cNvSpPr/>
          <p:nvPr/>
        </p:nvSpPr>
        <p:spPr>
          <a:xfrm rot="10800000">
            <a:off x="4261339" y="4824009"/>
            <a:ext cx="2739084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6DE1C18A-FD8A-4F21-AE46-7094262ED0CA}"/>
              </a:ext>
            </a:extLst>
          </p:cNvPr>
          <p:cNvSpPr/>
          <p:nvPr/>
        </p:nvSpPr>
        <p:spPr>
          <a:xfrm rot="10800000">
            <a:off x="4097207" y="5274487"/>
            <a:ext cx="2893593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37A9E1B4-3E00-4340-BDEF-B27905B6A5AF}"/>
              </a:ext>
            </a:extLst>
          </p:cNvPr>
          <p:cNvSpPr/>
          <p:nvPr/>
        </p:nvSpPr>
        <p:spPr>
          <a:xfrm rot="10800000">
            <a:off x="5346750" y="5514094"/>
            <a:ext cx="1653673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FAA6977-B834-459C-B919-3B6DCB8FF3AB}"/>
              </a:ext>
            </a:extLst>
          </p:cNvPr>
          <p:cNvSpPr txBox="1"/>
          <p:nvPr/>
        </p:nvSpPr>
        <p:spPr>
          <a:xfrm>
            <a:off x="722457" y="901619"/>
            <a:ext cx="10197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简易计算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：简易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MPC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乘法，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P2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提供随机参数，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P0/P1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分别加密计算，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P2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使用安全乘得到计算密文结果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41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/>
        </p:nvGrpSpPr>
        <p:grpSpPr>
          <a:xfrm>
            <a:off x="-24007" y="-2956"/>
            <a:ext cx="12203942" cy="7059375"/>
            <a:chOff x="-11942" y="-2956"/>
            <a:chExt cx="12203942" cy="705937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98419"/>
              <a:ext cx="12179586" cy="685800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-11942" y="-2956"/>
              <a:ext cx="12203942" cy="2013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-1" y="6798914"/>
              <a:ext cx="12192001" cy="180775"/>
            </a:xfrm>
            <a:prstGeom prst="rect">
              <a:avLst/>
            </a:prstGeom>
            <a:solidFill>
              <a:srgbClr val="CF6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-11942" y="-2955"/>
            <a:ext cx="12192000" cy="164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-1" y="6863767"/>
            <a:ext cx="12381875" cy="164666"/>
          </a:xfrm>
          <a:prstGeom prst="rect">
            <a:avLst/>
          </a:prstGeom>
          <a:solidFill>
            <a:srgbClr val="CF6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52504" y="1965624"/>
            <a:ext cx="5525096" cy="109188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48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Rosetta</a:t>
            </a:r>
            <a:r>
              <a:rPr lang="zh-CN" altLang="en-US" sz="4800" b="1" spc="120" dirty="0">
                <a:solidFill>
                  <a:srgbClr val="CF63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简介</a:t>
            </a:r>
            <a:endParaRPr lang="en-US" altLang="zh-CN" sz="4800" b="1" spc="120" dirty="0">
              <a:solidFill>
                <a:srgbClr val="CF63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7" name="组合 2"/>
          <p:cNvGrpSpPr/>
          <p:nvPr/>
        </p:nvGrpSpPr>
        <p:grpSpPr>
          <a:xfrm rot="10800000">
            <a:off x="1893301" y="1613006"/>
            <a:ext cx="3105189" cy="3040244"/>
            <a:chOff x="769753" y="910395"/>
            <a:chExt cx="3213824" cy="3146608"/>
          </a:xfrm>
        </p:grpSpPr>
        <p:sp>
          <p:nvSpPr>
            <p:cNvPr id="18" name="Freeform 54"/>
            <p:cNvSpPr/>
            <p:nvPr/>
          </p:nvSpPr>
          <p:spPr bwMode="auto">
            <a:xfrm>
              <a:off x="1996847" y="910395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57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Freeform 58"/>
            <p:cNvSpPr/>
            <p:nvPr/>
          </p:nvSpPr>
          <p:spPr bwMode="auto">
            <a:xfrm>
              <a:off x="1706214" y="2412353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F5C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73"/>
            <p:cNvSpPr/>
            <p:nvPr/>
          </p:nvSpPr>
          <p:spPr bwMode="auto">
            <a:xfrm>
              <a:off x="1380735" y="1162743"/>
              <a:ext cx="2602842" cy="2604555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74"/>
            <p:cNvSpPr/>
            <p:nvPr/>
          </p:nvSpPr>
          <p:spPr bwMode="auto">
            <a:xfrm>
              <a:off x="769753" y="1317994"/>
              <a:ext cx="1221965" cy="1220082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CF6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CN" altLang="en-US"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内容占位符 2"/>
          <p:cNvSpPr txBox="1"/>
          <p:nvPr/>
        </p:nvSpPr>
        <p:spPr>
          <a:xfrm>
            <a:off x="1305345" y="2914053"/>
            <a:ext cx="2395493" cy="5679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80"/>
              </a:lnSpc>
              <a:buFont typeface="Arial" panose="020B0604020202020204" pitchFamily="34" charset="0"/>
              <a:buNone/>
            </a:pPr>
            <a:r>
              <a:rPr lang="en-US" altLang="zh-CN" sz="3600" b="1">
                <a:solidFill>
                  <a:srgbClr val="4C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PART</a:t>
            </a:r>
            <a:r>
              <a:rPr lang="zh-CN" altLang="en-US" sz="3600" b="1">
                <a:solidFill>
                  <a:srgbClr val="4C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6600" b="1">
                <a:solidFill>
                  <a:srgbClr val="4C5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6600" b="1" dirty="0">
              <a:solidFill>
                <a:srgbClr val="4C5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内容占位符 2"/>
          <p:cNvSpPr txBox="1"/>
          <p:nvPr/>
        </p:nvSpPr>
        <p:spPr>
          <a:xfrm>
            <a:off x="5752504" y="3033033"/>
            <a:ext cx="5525096" cy="9832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4800" b="1" spc="120" dirty="0">
              <a:solidFill>
                <a:srgbClr val="CF63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 flipV="1">
            <a:off x="5878286" y="3018972"/>
            <a:ext cx="3677194" cy="45719"/>
          </a:xfrm>
          <a:prstGeom prst="rect">
            <a:avLst/>
          </a:prstGeom>
          <a:solidFill>
            <a:srgbClr val="579089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 flipV="1">
            <a:off x="5878286" y="3088258"/>
            <a:ext cx="3677194" cy="45719"/>
          </a:xfrm>
          <a:prstGeom prst="rect">
            <a:avLst/>
          </a:prstGeom>
          <a:solidFill>
            <a:srgbClr val="F6CA59"/>
          </a:solidFill>
          <a:ln>
            <a:noFill/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69BB9A0-93A6-46E2-B61B-642B65240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简易计算示例程序演示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F46B71-4FA7-42C3-8542-C20790071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" y="1016449"/>
            <a:ext cx="12192000" cy="4825102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2342604-1BEF-4624-A90E-1F435F397B03}"/>
              </a:ext>
            </a:extLst>
          </p:cNvPr>
          <p:cNvSpPr/>
          <p:nvPr/>
        </p:nvSpPr>
        <p:spPr>
          <a:xfrm>
            <a:off x="2523281" y="2558005"/>
            <a:ext cx="7124218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2591764" y="1500851"/>
            <a:ext cx="25936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761EAA-B86A-4FB9-A84D-BDE1B1CCF6CB}"/>
              </a:ext>
            </a:extLst>
          </p:cNvPr>
          <p:cNvSpPr/>
          <p:nvPr/>
        </p:nvSpPr>
        <p:spPr>
          <a:xfrm>
            <a:off x="28936" y="5465374"/>
            <a:ext cx="399905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59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76DF76-CA14-4D5B-B7AC-E4AFA2A3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400"/>
            <a:ext cx="12192000" cy="4987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简易计算示例程序演示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2342604-1BEF-4624-A90E-1F435F397B03}"/>
              </a:ext>
            </a:extLst>
          </p:cNvPr>
          <p:cNvSpPr/>
          <p:nvPr/>
        </p:nvSpPr>
        <p:spPr>
          <a:xfrm>
            <a:off x="2523280" y="2424897"/>
            <a:ext cx="7124218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2523280" y="1425615"/>
            <a:ext cx="4190035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761EAA-B86A-4FB9-A84D-BDE1B1CCF6CB}"/>
              </a:ext>
            </a:extLst>
          </p:cNvPr>
          <p:cNvSpPr/>
          <p:nvPr/>
        </p:nvSpPr>
        <p:spPr>
          <a:xfrm>
            <a:off x="0" y="5546423"/>
            <a:ext cx="399905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9B5CBE-CCF5-4B1C-B82B-82D4D9201E52}"/>
              </a:ext>
            </a:extLst>
          </p:cNvPr>
          <p:cNvSpPr txBox="1"/>
          <p:nvPr/>
        </p:nvSpPr>
        <p:spPr>
          <a:xfrm>
            <a:off x="50156" y="6057300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P0 </a:t>
            </a:r>
            <a:r>
              <a:rPr lang="zh-CN" altLang="en-US" dirty="0"/>
              <a:t>提供乘数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E5F7208-6021-4891-815B-CFBD2A1F2D97}"/>
              </a:ext>
            </a:extLst>
          </p:cNvPr>
          <p:cNvSpPr/>
          <p:nvPr/>
        </p:nvSpPr>
        <p:spPr>
          <a:xfrm rot="18996707">
            <a:off x="655970" y="4501976"/>
            <a:ext cx="4488290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939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FDB17CD-9C2F-47D6-B8F7-5847EC8F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171"/>
            <a:ext cx="12192000" cy="50940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简易计算示例程序演示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2342604-1BEF-4624-A90E-1F435F397B03}"/>
              </a:ext>
            </a:extLst>
          </p:cNvPr>
          <p:cNvSpPr/>
          <p:nvPr/>
        </p:nvSpPr>
        <p:spPr>
          <a:xfrm>
            <a:off x="2523280" y="2430686"/>
            <a:ext cx="7124218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2523280" y="1425615"/>
            <a:ext cx="4190035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B761EAA-B86A-4FB9-A84D-BDE1B1CCF6CB}"/>
              </a:ext>
            </a:extLst>
          </p:cNvPr>
          <p:cNvSpPr/>
          <p:nvPr/>
        </p:nvSpPr>
        <p:spPr>
          <a:xfrm>
            <a:off x="0" y="5546423"/>
            <a:ext cx="399905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4704AA-A277-4062-8CF6-9EFCEA03E369}"/>
              </a:ext>
            </a:extLst>
          </p:cNvPr>
          <p:cNvSpPr txBox="1"/>
          <p:nvPr/>
        </p:nvSpPr>
        <p:spPr>
          <a:xfrm>
            <a:off x="50156" y="6057300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P1 </a:t>
            </a:r>
            <a:r>
              <a:rPr lang="zh-CN" altLang="en-US" dirty="0"/>
              <a:t>提供被乘数</a:t>
            </a:r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D731623-F6AD-4F63-BE25-820AA96D9557}"/>
              </a:ext>
            </a:extLst>
          </p:cNvPr>
          <p:cNvSpPr/>
          <p:nvPr/>
        </p:nvSpPr>
        <p:spPr>
          <a:xfrm rot="18996707">
            <a:off x="655970" y="4501976"/>
            <a:ext cx="4488290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0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ADBA72A-4398-4137-8C77-A07B69D9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85" y="1326534"/>
            <a:ext cx="5817657" cy="44329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简易计算示例程序演示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1D37996-3E41-4342-97B0-7899AEA1DF65}"/>
              </a:ext>
            </a:extLst>
          </p:cNvPr>
          <p:cNvSpPr/>
          <p:nvPr/>
        </p:nvSpPr>
        <p:spPr>
          <a:xfrm>
            <a:off x="722457" y="1889715"/>
            <a:ext cx="28935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8EB8FB-EE8F-420A-9A5D-216069B1E9E3}"/>
              </a:ext>
            </a:extLst>
          </p:cNvPr>
          <p:cNvSpPr/>
          <p:nvPr/>
        </p:nvSpPr>
        <p:spPr>
          <a:xfrm>
            <a:off x="722457" y="2528251"/>
            <a:ext cx="28935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0C6F83-D90D-423A-8374-9862EDD30FE4}"/>
              </a:ext>
            </a:extLst>
          </p:cNvPr>
          <p:cNvSpPr/>
          <p:nvPr/>
        </p:nvSpPr>
        <p:spPr>
          <a:xfrm>
            <a:off x="2333267" y="3166849"/>
            <a:ext cx="2893594" cy="376177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D2DD2C-B0D2-4753-99A1-8FB70B47993B}"/>
              </a:ext>
            </a:extLst>
          </p:cNvPr>
          <p:cNvSpPr/>
          <p:nvPr/>
        </p:nvSpPr>
        <p:spPr>
          <a:xfrm>
            <a:off x="1251035" y="3876702"/>
            <a:ext cx="2893594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56CC27-DB8E-4843-86E7-C7C4B8581861}"/>
              </a:ext>
            </a:extLst>
          </p:cNvPr>
          <p:cNvSpPr/>
          <p:nvPr/>
        </p:nvSpPr>
        <p:spPr>
          <a:xfrm>
            <a:off x="1060053" y="4818110"/>
            <a:ext cx="2893594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0AB90A-3E3B-40F2-AFD2-5B45B2D5D4DF}"/>
              </a:ext>
            </a:extLst>
          </p:cNvPr>
          <p:cNvSpPr/>
          <p:nvPr/>
        </p:nvSpPr>
        <p:spPr>
          <a:xfrm>
            <a:off x="1032332" y="5324594"/>
            <a:ext cx="2893594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93A958-8C2A-4A55-8A1B-D18A0F2E4D4F}"/>
              </a:ext>
            </a:extLst>
          </p:cNvPr>
          <p:cNvSpPr/>
          <p:nvPr/>
        </p:nvSpPr>
        <p:spPr>
          <a:xfrm>
            <a:off x="1032332" y="5545069"/>
            <a:ext cx="4256260" cy="229505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DB06BE-ACCF-4FA5-84CC-B10C5B9F1883}"/>
              </a:ext>
            </a:extLst>
          </p:cNvPr>
          <p:cNvSpPr txBox="1"/>
          <p:nvPr/>
        </p:nvSpPr>
        <p:spPr>
          <a:xfrm>
            <a:off x="7045051" y="1937507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Rosetta</a:t>
            </a:r>
            <a:r>
              <a:rPr lang="zh-CN" altLang="en-US" dirty="0"/>
              <a:t>包和</a:t>
            </a:r>
            <a:r>
              <a:rPr lang="en-US" altLang="zh-CN" dirty="0"/>
              <a:t>TensorFlow</a:t>
            </a:r>
            <a:r>
              <a:rPr lang="zh-CN" altLang="en-US" dirty="0"/>
              <a:t>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637E38-4787-4EFA-A97B-A62CF7F62E1F}"/>
              </a:ext>
            </a:extLst>
          </p:cNvPr>
          <p:cNvSpPr txBox="1"/>
          <p:nvPr/>
        </p:nvSpPr>
        <p:spPr>
          <a:xfrm>
            <a:off x="7045051" y="2558709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启用安全协议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3BA70E-552A-4FBF-89B2-CD85017AA0E9}"/>
              </a:ext>
            </a:extLst>
          </p:cNvPr>
          <p:cNvSpPr txBox="1"/>
          <p:nvPr/>
        </p:nvSpPr>
        <p:spPr>
          <a:xfrm>
            <a:off x="7097805" y="3210928"/>
            <a:ext cx="626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P0/P1</a:t>
            </a:r>
            <a:r>
              <a:rPr lang="zh-CN" altLang="en-US" dirty="0"/>
              <a:t>各自输入本地数据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274B5C-77B7-4B97-98B7-A93E470EE54E}"/>
              </a:ext>
            </a:extLst>
          </p:cNvPr>
          <p:cNvSpPr txBox="1"/>
          <p:nvPr/>
        </p:nvSpPr>
        <p:spPr>
          <a:xfrm>
            <a:off x="7097805" y="3740570"/>
            <a:ext cx="4982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直接调用</a:t>
            </a:r>
            <a:r>
              <a:rPr lang="en-US" altLang="zh-CN" dirty="0"/>
              <a:t>TF</a:t>
            </a:r>
            <a:r>
              <a:rPr lang="zh-CN" altLang="en-US" dirty="0"/>
              <a:t>的乘法算子进行计算，静态优化遍自动将乘法算子替换为</a:t>
            </a:r>
            <a:r>
              <a:rPr lang="en-US" altLang="zh-CN" dirty="0"/>
              <a:t>MPC</a:t>
            </a:r>
            <a:r>
              <a:rPr lang="zh-CN" altLang="en-US" dirty="0"/>
              <a:t>安全乘法算子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98A7C7-1AB7-4E37-AA7E-57FC11437764}"/>
              </a:ext>
            </a:extLst>
          </p:cNvPr>
          <p:cNvSpPr txBox="1"/>
          <p:nvPr/>
        </p:nvSpPr>
        <p:spPr>
          <a:xfrm>
            <a:off x="7097805" y="4729241"/>
            <a:ext cx="498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TensorFlow</a:t>
            </a:r>
            <a:r>
              <a:rPr lang="zh-CN" altLang="en-US" dirty="0"/>
              <a:t>执行图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CD26E8-9518-4F84-B259-ACB9216E3DF8}"/>
              </a:ext>
            </a:extLst>
          </p:cNvPr>
          <p:cNvSpPr txBox="1"/>
          <p:nvPr/>
        </p:nvSpPr>
        <p:spPr>
          <a:xfrm>
            <a:off x="7097805" y="5191662"/>
            <a:ext cx="498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密文结果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A138D6-BE54-4EE0-9318-293DC4B9904D}"/>
              </a:ext>
            </a:extLst>
          </p:cNvPr>
          <p:cNvSpPr txBox="1"/>
          <p:nvPr/>
        </p:nvSpPr>
        <p:spPr>
          <a:xfrm>
            <a:off x="7088182" y="5486551"/>
            <a:ext cx="498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明文结果，由</a:t>
            </a:r>
            <a:r>
              <a:rPr lang="en-US" altLang="zh-CN" dirty="0"/>
              <a:t>P2</a:t>
            </a:r>
            <a:r>
              <a:rPr lang="zh-CN" altLang="en-US" dirty="0"/>
              <a:t>节点使用</a:t>
            </a:r>
            <a:r>
              <a:rPr lang="en-US" altLang="zh-CN" dirty="0"/>
              <a:t>Reveal</a:t>
            </a:r>
            <a:r>
              <a:rPr lang="zh-CN" altLang="en-US" dirty="0"/>
              <a:t>算子揭示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7B5E463D-4D47-4873-90BD-3B6AB1DCBE60}"/>
              </a:ext>
            </a:extLst>
          </p:cNvPr>
          <p:cNvSpPr/>
          <p:nvPr/>
        </p:nvSpPr>
        <p:spPr>
          <a:xfrm rot="10800000">
            <a:off x="3873480" y="1968949"/>
            <a:ext cx="3112955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409A2C9-DECF-4DFD-A381-CC495D8A88BB}"/>
              </a:ext>
            </a:extLst>
          </p:cNvPr>
          <p:cNvSpPr/>
          <p:nvPr/>
        </p:nvSpPr>
        <p:spPr>
          <a:xfrm rot="10800000">
            <a:off x="3868184" y="2630072"/>
            <a:ext cx="3112955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F85FB420-660D-437C-B7E4-107845F7F88A}"/>
              </a:ext>
            </a:extLst>
          </p:cNvPr>
          <p:cNvSpPr/>
          <p:nvPr/>
        </p:nvSpPr>
        <p:spPr>
          <a:xfrm rot="10800000">
            <a:off x="5263445" y="3262604"/>
            <a:ext cx="1717693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FDBD5345-7343-4ABC-AFF1-996010DF8618}"/>
              </a:ext>
            </a:extLst>
          </p:cNvPr>
          <p:cNvSpPr/>
          <p:nvPr/>
        </p:nvSpPr>
        <p:spPr>
          <a:xfrm rot="10800000">
            <a:off x="4261339" y="3929586"/>
            <a:ext cx="2739084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C6C8023A-67F7-4F88-B483-6FE10957266A}"/>
              </a:ext>
            </a:extLst>
          </p:cNvPr>
          <p:cNvSpPr/>
          <p:nvPr/>
        </p:nvSpPr>
        <p:spPr>
          <a:xfrm rot="10800000">
            <a:off x="4261339" y="4824009"/>
            <a:ext cx="2739084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6DE1C18A-FD8A-4F21-AE46-7094262ED0CA}"/>
              </a:ext>
            </a:extLst>
          </p:cNvPr>
          <p:cNvSpPr/>
          <p:nvPr/>
        </p:nvSpPr>
        <p:spPr>
          <a:xfrm rot="10800000">
            <a:off x="4097207" y="5274487"/>
            <a:ext cx="2893593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37A9E1B4-3E00-4340-BDEF-B27905B6A5AF}"/>
              </a:ext>
            </a:extLst>
          </p:cNvPr>
          <p:cNvSpPr/>
          <p:nvPr/>
        </p:nvSpPr>
        <p:spPr>
          <a:xfrm rot="10800000">
            <a:off x="5346750" y="5514094"/>
            <a:ext cx="1653673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90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669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安全乘法的秘密分享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形 4" descr="外国脸 纯色填充">
            <a:extLst>
              <a:ext uri="{FF2B5EF4-FFF2-40B4-BE49-F238E27FC236}">
                <a16:creationId xmlns:a16="http://schemas.microsoft.com/office/drawing/2014/main" id="{FAC4F469-C24C-47BC-87EC-50BF07C0A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014" y="1994520"/>
            <a:ext cx="914400" cy="914400"/>
          </a:xfrm>
          <a:prstGeom prst="rect">
            <a:avLst/>
          </a:prstGeom>
        </p:spPr>
      </p:pic>
      <p:pic>
        <p:nvPicPr>
          <p:cNvPr id="6" name="图形 5" descr="实心填充的天使表情 纯色填充">
            <a:extLst>
              <a:ext uri="{FF2B5EF4-FFF2-40B4-BE49-F238E27FC236}">
                <a16:creationId xmlns:a16="http://schemas.microsoft.com/office/drawing/2014/main" id="{531F1C14-3F09-412A-B2A2-F8B94902C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5238" y="3589327"/>
            <a:ext cx="914400" cy="914400"/>
          </a:xfrm>
          <a:prstGeom prst="rect">
            <a:avLst/>
          </a:prstGeom>
        </p:spPr>
      </p:pic>
      <p:pic>
        <p:nvPicPr>
          <p:cNvPr id="7" name="图形 6" descr="天使的脸轮廓 轮廓">
            <a:extLst>
              <a:ext uri="{FF2B5EF4-FFF2-40B4-BE49-F238E27FC236}">
                <a16:creationId xmlns:a16="http://schemas.microsoft.com/office/drawing/2014/main" id="{FA69B077-BED5-49B8-9F64-AEC6082D0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0450" y="3607880"/>
            <a:ext cx="914400" cy="91440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53BA6556-5FB9-43F3-93F8-CA21D8C291C1}"/>
              </a:ext>
            </a:extLst>
          </p:cNvPr>
          <p:cNvSpPr/>
          <p:nvPr/>
        </p:nvSpPr>
        <p:spPr>
          <a:xfrm rot="8977210">
            <a:off x="3760647" y="2884214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BADAB220-2234-43C5-B546-39B9DCB98E7F}"/>
              </a:ext>
            </a:extLst>
          </p:cNvPr>
          <p:cNvSpPr/>
          <p:nvPr/>
        </p:nvSpPr>
        <p:spPr>
          <a:xfrm rot="1896738">
            <a:off x="6187209" y="2832331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8D0972-680F-4DFD-A993-A82341F284D7}"/>
              </a:ext>
            </a:extLst>
          </p:cNvPr>
          <p:cNvSpPr txBox="1"/>
          <p:nvPr/>
        </p:nvSpPr>
        <p:spPr>
          <a:xfrm>
            <a:off x="2807174" y="2392989"/>
            <a:ext cx="233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a1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b1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c1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BE497D-A6AC-4868-A7A5-A49BB02B4F0E}"/>
              </a:ext>
            </a:extLst>
          </p:cNvPr>
          <p:cNvSpPr txBox="1"/>
          <p:nvPr/>
        </p:nvSpPr>
        <p:spPr>
          <a:xfrm>
            <a:off x="6930086" y="2409468"/>
            <a:ext cx="233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a2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b2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c2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A467682-FA96-481F-AF2A-2AE665B261BF}"/>
              </a:ext>
            </a:extLst>
          </p:cNvPr>
          <p:cNvSpPr txBox="1"/>
          <p:nvPr/>
        </p:nvSpPr>
        <p:spPr>
          <a:xfrm>
            <a:off x="5126331" y="1798209"/>
            <a:ext cx="4978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协同节点：生成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个随机数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c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E5D3062-19CC-45BB-9F95-E3866DA0DE85}"/>
              </a:ext>
            </a:extLst>
          </p:cNvPr>
          <p:cNvSpPr txBox="1"/>
          <p:nvPr/>
        </p:nvSpPr>
        <p:spPr>
          <a:xfrm>
            <a:off x="2697848" y="4406219"/>
            <a:ext cx="321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P0:x1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,y1</a:t>
            </a:r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7DF1D3C-EFBF-4A36-887A-ADE9FF8B968E}"/>
              </a:ext>
            </a:extLst>
          </p:cNvPr>
          <p:cNvSpPr txBox="1"/>
          <p:nvPr/>
        </p:nvSpPr>
        <p:spPr>
          <a:xfrm>
            <a:off x="7656016" y="4435189"/>
            <a:ext cx="321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P1:x2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,y2</a:t>
            </a:r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E513F2E-EC7D-470E-AE32-952152B76B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13221" y="4757590"/>
            <a:ext cx="2135393" cy="109594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4617CAC-4539-4BC0-A800-51907B9E71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72372" y="4754921"/>
            <a:ext cx="2353593" cy="10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5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669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形 4" descr="外国脸 纯色填充">
            <a:extLst>
              <a:ext uri="{FF2B5EF4-FFF2-40B4-BE49-F238E27FC236}">
                <a16:creationId xmlns:a16="http://schemas.microsoft.com/office/drawing/2014/main" id="{FAC4F469-C24C-47BC-87EC-50BF07C0A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014" y="1994520"/>
            <a:ext cx="914400" cy="914400"/>
          </a:xfrm>
          <a:prstGeom prst="rect">
            <a:avLst/>
          </a:prstGeom>
        </p:spPr>
      </p:pic>
      <p:pic>
        <p:nvPicPr>
          <p:cNvPr id="6" name="图形 5" descr="实心填充的天使表情 纯色填充">
            <a:extLst>
              <a:ext uri="{FF2B5EF4-FFF2-40B4-BE49-F238E27FC236}">
                <a16:creationId xmlns:a16="http://schemas.microsoft.com/office/drawing/2014/main" id="{531F1C14-3F09-412A-B2A2-F8B94902C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5238" y="3589327"/>
            <a:ext cx="914400" cy="914400"/>
          </a:xfrm>
          <a:prstGeom prst="rect">
            <a:avLst/>
          </a:prstGeom>
        </p:spPr>
      </p:pic>
      <p:pic>
        <p:nvPicPr>
          <p:cNvPr id="7" name="图形 6" descr="天使的脸轮廓 轮廓">
            <a:extLst>
              <a:ext uri="{FF2B5EF4-FFF2-40B4-BE49-F238E27FC236}">
                <a16:creationId xmlns:a16="http://schemas.microsoft.com/office/drawing/2014/main" id="{FA69B077-BED5-49B8-9F64-AEC6082D0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0450" y="3607880"/>
            <a:ext cx="914400" cy="91440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53BA6556-5FB9-43F3-93F8-CA21D8C291C1}"/>
              </a:ext>
            </a:extLst>
          </p:cNvPr>
          <p:cNvSpPr/>
          <p:nvPr/>
        </p:nvSpPr>
        <p:spPr>
          <a:xfrm rot="8977210">
            <a:off x="3760647" y="2884214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BADAB220-2234-43C5-B546-39B9DCB98E7F}"/>
              </a:ext>
            </a:extLst>
          </p:cNvPr>
          <p:cNvSpPr/>
          <p:nvPr/>
        </p:nvSpPr>
        <p:spPr>
          <a:xfrm rot="1896738">
            <a:off x="6187209" y="2832331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8D0972-680F-4DFD-A993-A82341F284D7}"/>
              </a:ext>
            </a:extLst>
          </p:cNvPr>
          <p:cNvSpPr txBox="1"/>
          <p:nvPr/>
        </p:nvSpPr>
        <p:spPr>
          <a:xfrm>
            <a:off x="2807174" y="2392989"/>
            <a:ext cx="233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a1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b1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c1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BE497D-A6AC-4868-A7A5-A49BB02B4F0E}"/>
              </a:ext>
            </a:extLst>
          </p:cNvPr>
          <p:cNvSpPr txBox="1"/>
          <p:nvPr/>
        </p:nvSpPr>
        <p:spPr>
          <a:xfrm>
            <a:off x="6930086" y="2409468"/>
            <a:ext cx="233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a2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b2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c2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A467682-FA96-481F-AF2A-2AE665B261BF}"/>
              </a:ext>
            </a:extLst>
          </p:cNvPr>
          <p:cNvSpPr txBox="1"/>
          <p:nvPr/>
        </p:nvSpPr>
        <p:spPr>
          <a:xfrm>
            <a:off x="5126331" y="1798209"/>
            <a:ext cx="4978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协同节点：生成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个随机数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b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c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E5D3062-19CC-45BB-9F95-E3866DA0DE85}"/>
              </a:ext>
            </a:extLst>
          </p:cNvPr>
          <p:cNvSpPr txBox="1"/>
          <p:nvPr/>
        </p:nvSpPr>
        <p:spPr>
          <a:xfrm>
            <a:off x="2697848" y="4406219"/>
            <a:ext cx="321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P0:x1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,y1</a:t>
            </a:r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7DF1D3C-EFBF-4A36-887A-ADE9FF8B968E}"/>
              </a:ext>
            </a:extLst>
          </p:cNvPr>
          <p:cNvSpPr txBox="1"/>
          <p:nvPr/>
        </p:nvSpPr>
        <p:spPr>
          <a:xfrm>
            <a:off x="7656016" y="4435189"/>
            <a:ext cx="321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P1:x2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,y2</a:t>
            </a:r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A2C754-B0ED-453B-A3C7-3AFA7E6ED4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6763" y="3707259"/>
            <a:ext cx="2433379" cy="4146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CC8FAA-A19D-49F9-8A52-9FEA68B1E6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9946" y="4187027"/>
            <a:ext cx="1895620" cy="3262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737B69-0BAA-4EDF-8830-8DC299CE66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5931" y="4849991"/>
            <a:ext cx="2254342" cy="5178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8C1D5D-ABC5-4FD8-9CE2-D35291FCE0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9222" y="4801325"/>
            <a:ext cx="2549954" cy="6559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A4EC30-B024-434D-89E1-D293D0A803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9711" y="5454336"/>
            <a:ext cx="3940073" cy="14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669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形 4" descr="外国脸 纯色填充">
            <a:extLst>
              <a:ext uri="{FF2B5EF4-FFF2-40B4-BE49-F238E27FC236}">
                <a16:creationId xmlns:a16="http://schemas.microsoft.com/office/drawing/2014/main" id="{FAC4F469-C24C-47BC-87EC-50BF07C0A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3014" y="1994520"/>
            <a:ext cx="914400" cy="914400"/>
          </a:xfrm>
          <a:prstGeom prst="rect">
            <a:avLst/>
          </a:prstGeom>
        </p:spPr>
      </p:pic>
      <p:pic>
        <p:nvPicPr>
          <p:cNvPr id="6" name="图形 5" descr="实心填充的天使表情 纯色填充">
            <a:extLst>
              <a:ext uri="{FF2B5EF4-FFF2-40B4-BE49-F238E27FC236}">
                <a16:creationId xmlns:a16="http://schemas.microsoft.com/office/drawing/2014/main" id="{531F1C14-3F09-412A-B2A2-F8B94902C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5238" y="3589327"/>
            <a:ext cx="914400" cy="914400"/>
          </a:xfrm>
          <a:prstGeom prst="rect">
            <a:avLst/>
          </a:prstGeom>
        </p:spPr>
      </p:pic>
      <p:pic>
        <p:nvPicPr>
          <p:cNvPr id="7" name="图形 6" descr="天使的脸轮廓 轮廓">
            <a:extLst>
              <a:ext uri="{FF2B5EF4-FFF2-40B4-BE49-F238E27FC236}">
                <a16:creationId xmlns:a16="http://schemas.microsoft.com/office/drawing/2014/main" id="{FA69B077-BED5-49B8-9F64-AEC6082D0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0450" y="3607880"/>
            <a:ext cx="914400" cy="914400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53BA6556-5FB9-43F3-93F8-CA21D8C291C1}"/>
              </a:ext>
            </a:extLst>
          </p:cNvPr>
          <p:cNvSpPr/>
          <p:nvPr/>
        </p:nvSpPr>
        <p:spPr>
          <a:xfrm rot="19921474">
            <a:off x="3760647" y="2884214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BADAB220-2234-43C5-B546-39B9DCB98E7F}"/>
              </a:ext>
            </a:extLst>
          </p:cNvPr>
          <p:cNvSpPr/>
          <p:nvPr/>
        </p:nvSpPr>
        <p:spPr>
          <a:xfrm rot="12276053">
            <a:off x="6187209" y="2832331"/>
            <a:ext cx="1485755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8D0972-680F-4DFD-A993-A82341F284D7}"/>
              </a:ext>
            </a:extLst>
          </p:cNvPr>
          <p:cNvSpPr txBox="1"/>
          <p:nvPr/>
        </p:nvSpPr>
        <p:spPr>
          <a:xfrm>
            <a:off x="3637552" y="2405691"/>
            <a:ext cx="233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z1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7BE497D-A6AC-4868-A7A5-A49BB02B4F0E}"/>
              </a:ext>
            </a:extLst>
          </p:cNvPr>
          <p:cNvSpPr txBox="1"/>
          <p:nvPr/>
        </p:nvSpPr>
        <p:spPr>
          <a:xfrm>
            <a:off x="6930086" y="2409468"/>
            <a:ext cx="2332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z2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E5D3062-19CC-45BB-9F95-E3866DA0DE85}"/>
              </a:ext>
            </a:extLst>
          </p:cNvPr>
          <p:cNvSpPr txBox="1"/>
          <p:nvPr/>
        </p:nvSpPr>
        <p:spPr>
          <a:xfrm>
            <a:off x="2697848" y="4406219"/>
            <a:ext cx="321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P0:x1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,y1</a:t>
            </a:r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7DF1D3C-EFBF-4A36-887A-ADE9FF8B968E}"/>
              </a:ext>
            </a:extLst>
          </p:cNvPr>
          <p:cNvSpPr txBox="1"/>
          <p:nvPr/>
        </p:nvSpPr>
        <p:spPr>
          <a:xfrm>
            <a:off x="7656016" y="4435189"/>
            <a:ext cx="3213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P1:x2</a:t>
            </a:r>
            <a:r>
              <a:rPr lang="en-US" altLang="zh-CN" dirty="0">
                <a:solidFill>
                  <a:srgbClr val="FF0000"/>
                </a:solidFill>
                <a:latin typeface="-apple-system"/>
              </a:rPr>
              <a:t>,y2</a:t>
            </a:r>
            <a:endParaRPr lang="en-US" altLang="zh-CN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A2C754-B0ED-453B-A3C7-3AFA7E6ED4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6763" y="3707259"/>
            <a:ext cx="2433379" cy="4146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CC8FAA-A19D-49F9-8A52-9FEA68B1E6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9946" y="4187027"/>
            <a:ext cx="1895620" cy="3262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737B69-0BAA-4EDF-8830-8DC299CE66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5931" y="4849991"/>
            <a:ext cx="2254342" cy="5178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8C1D5D-ABC5-4FD8-9CE2-D35291FCE0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9222" y="4801325"/>
            <a:ext cx="2549954" cy="6559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A4EC30-B024-434D-89E1-D293D0A803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2040" y="1008234"/>
            <a:ext cx="3644677" cy="13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8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159" y="1468697"/>
            <a:ext cx="10907641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14401" y="2504936"/>
            <a:ext cx="111631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2747BC-1F8F-495F-9A6F-5C333A41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5C5EC-050E-45B9-A0C7-BD870544F43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BDC46-293E-4EA9-AFDC-829F648DC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88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能力概述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3671" y="2737032"/>
            <a:ext cx="898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8886" y="6159706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D3220E-01D5-4920-8906-DB0BE8F82F50}"/>
              </a:ext>
            </a:extLst>
          </p:cNvPr>
          <p:cNvSpPr txBox="1"/>
          <p:nvPr/>
        </p:nvSpPr>
        <p:spPr>
          <a:xfrm>
            <a:off x="243822" y="1653242"/>
            <a:ext cx="33068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Rosetta </a:t>
            </a:r>
            <a:r>
              <a:rPr lang="zh-CN" altLang="en-US" dirty="0"/>
              <a:t>是一个基于</a:t>
            </a:r>
            <a:r>
              <a:rPr lang="en-US" altLang="zh-CN" dirty="0"/>
              <a:t>TensorFlow</a:t>
            </a:r>
            <a:r>
              <a:rPr lang="zh-CN" altLang="en-US" dirty="0"/>
              <a:t>开发的隐私计算框架</a:t>
            </a:r>
            <a:endParaRPr lang="en-US" altLang="zh-CN" dirty="0"/>
          </a:p>
          <a:p>
            <a:r>
              <a:rPr lang="zh-CN" altLang="en-US" dirty="0"/>
              <a:t>它</a:t>
            </a:r>
            <a:r>
              <a:rPr lang="zh-CN" altLang="en-US" b="1" dirty="0"/>
              <a:t>将陆续</a:t>
            </a:r>
            <a:r>
              <a:rPr lang="zh-CN" altLang="en-US" dirty="0"/>
              <a:t>集成</a:t>
            </a:r>
            <a:r>
              <a:rPr lang="zh-CN" altLang="en-US" b="1" dirty="0"/>
              <a:t>密码学</a:t>
            </a:r>
            <a:r>
              <a:rPr lang="zh-CN" altLang="en-US" dirty="0"/>
              <a:t>、</a:t>
            </a:r>
            <a:r>
              <a:rPr lang="zh-CN" altLang="en-US" b="1" dirty="0"/>
              <a:t>联邦学习</a:t>
            </a:r>
            <a:r>
              <a:rPr lang="zh-CN" altLang="en-US" dirty="0"/>
              <a:t>和</a:t>
            </a:r>
            <a:r>
              <a:rPr lang="zh-CN" altLang="en-US" b="1" dirty="0"/>
              <a:t>可信执行环境</a:t>
            </a:r>
            <a:r>
              <a:rPr lang="zh-CN" altLang="en-US" dirty="0"/>
              <a:t>等主流的隐私计算技术，为人工智能快速提供隐私保护技术解决方案，不需要用户掌握任何密码学、联邦学习和硬件安全执行环境领域的专业知识。</a:t>
            </a:r>
            <a:r>
              <a:rPr lang="en-US" altLang="zh-CN" dirty="0"/>
              <a:t>Rosetta </a:t>
            </a:r>
            <a:r>
              <a:rPr lang="zh-CN" altLang="en-US" dirty="0"/>
              <a:t>在用户接口层复用了 </a:t>
            </a:r>
            <a:r>
              <a:rPr lang="en-US" altLang="zh-CN" dirty="0"/>
              <a:t>TensorFlow </a:t>
            </a:r>
            <a:r>
              <a:rPr lang="zh-CN" altLang="en-US" dirty="0"/>
              <a:t>的对外 </a:t>
            </a:r>
            <a:r>
              <a:rPr lang="en-US" altLang="zh-CN" dirty="0"/>
              <a:t>API </a:t>
            </a:r>
            <a:r>
              <a:rPr lang="zh-CN" altLang="en-US" dirty="0"/>
              <a:t>从而使得用户可以以最低的改造成本将隐私保护功能集成到现有的 </a:t>
            </a:r>
            <a:r>
              <a:rPr lang="en-US" altLang="zh-CN" dirty="0"/>
              <a:t>TensorFlow </a:t>
            </a:r>
            <a:r>
              <a:rPr lang="zh-CN" altLang="en-US" dirty="0"/>
              <a:t>程序中。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CE802D-5B3D-4466-BCD3-45C930746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102" y="867612"/>
            <a:ext cx="6712670" cy="5690211"/>
          </a:xfrm>
          <a:prstGeom prst="rect">
            <a:avLst/>
          </a:prstGeom>
        </p:spPr>
      </p:pic>
      <p:sp>
        <p:nvSpPr>
          <p:cNvPr id="12" name="流程图: 汇总连接 11">
            <a:extLst>
              <a:ext uri="{FF2B5EF4-FFF2-40B4-BE49-F238E27FC236}">
                <a16:creationId xmlns:a16="http://schemas.microsoft.com/office/drawing/2014/main" id="{75C1130C-BC64-4FF7-AD0F-946EC1CA236A}"/>
              </a:ext>
            </a:extLst>
          </p:cNvPr>
          <p:cNvSpPr/>
          <p:nvPr/>
        </p:nvSpPr>
        <p:spPr>
          <a:xfrm>
            <a:off x="5847571" y="3275721"/>
            <a:ext cx="309004" cy="306557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汇总连接 31">
            <a:extLst>
              <a:ext uri="{FF2B5EF4-FFF2-40B4-BE49-F238E27FC236}">
                <a16:creationId xmlns:a16="http://schemas.microsoft.com/office/drawing/2014/main" id="{C63CC2D1-1C3D-4F63-A457-281F0F3098C2}"/>
              </a:ext>
            </a:extLst>
          </p:cNvPr>
          <p:cNvSpPr/>
          <p:nvPr/>
        </p:nvSpPr>
        <p:spPr>
          <a:xfrm>
            <a:off x="5847571" y="3712717"/>
            <a:ext cx="309004" cy="306557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汇总连接 37">
            <a:extLst>
              <a:ext uri="{FF2B5EF4-FFF2-40B4-BE49-F238E27FC236}">
                <a16:creationId xmlns:a16="http://schemas.microsoft.com/office/drawing/2014/main" id="{F3AFD631-AF7C-413A-9056-065E12F6E380}"/>
              </a:ext>
            </a:extLst>
          </p:cNvPr>
          <p:cNvSpPr/>
          <p:nvPr/>
        </p:nvSpPr>
        <p:spPr>
          <a:xfrm>
            <a:off x="4413831" y="3712716"/>
            <a:ext cx="309004" cy="306557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汇总连接 38">
            <a:extLst>
              <a:ext uri="{FF2B5EF4-FFF2-40B4-BE49-F238E27FC236}">
                <a16:creationId xmlns:a16="http://schemas.microsoft.com/office/drawing/2014/main" id="{A6FB77FD-F715-40B8-99AC-7BF984E84C2A}"/>
              </a:ext>
            </a:extLst>
          </p:cNvPr>
          <p:cNvSpPr/>
          <p:nvPr/>
        </p:nvSpPr>
        <p:spPr>
          <a:xfrm>
            <a:off x="9203524" y="4993928"/>
            <a:ext cx="309004" cy="306557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汇总连接 39">
            <a:extLst>
              <a:ext uri="{FF2B5EF4-FFF2-40B4-BE49-F238E27FC236}">
                <a16:creationId xmlns:a16="http://schemas.microsoft.com/office/drawing/2014/main" id="{167732A0-A779-4686-93BD-DC341286EEB4}"/>
              </a:ext>
            </a:extLst>
          </p:cNvPr>
          <p:cNvSpPr/>
          <p:nvPr/>
        </p:nvSpPr>
        <p:spPr>
          <a:xfrm>
            <a:off x="5538567" y="4981991"/>
            <a:ext cx="309004" cy="306557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汇总连接 40">
            <a:extLst>
              <a:ext uri="{FF2B5EF4-FFF2-40B4-BE49-F238E27FC236}">
                <a16:creationId xmlns:a16="http://schemas.microsoft.com/office/drawing/2014/main" id="{712CA4FF-7523-4D3E-A540-639E9270C1B4}"/>
              </a:ext>
            </a:extLst>
          </p:cNvPr>
          <p:cNvSpPr/>
          <p:nvPr/>
        </p:nvSpPr>
        <p:spPr>
          <a:xfrm>
            <a:off x="8426154" y="6104871"/>
            <a:ext cx="309004" cy="306557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汇总连接 41">
            <a:extLst>
              <a:ext uri="{FF2B5EF4-FFF2-40B4-BE49-F238E27FC236}">
                <a16:creationId xmlns:a16="http://schemas.microsoft.com/office/drawing/2014/main" id="{B498F1D7-C9AF-4156-8C59-6B692FB0FC38}"/>
              </a:ext>
            </a:extLst>
          </p:cNvPr>
          <p:cNvSpPr/>
          <p:nvPr/>
        </p:nvSpPr>
        <p:spPr>
          <a:xfrm>
            <a:off x="9147819" y="6104870"/>
            <a:ext cx="309004" cy="306557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汇总连接 42">
            <a:extLst>
              <a:ext uri="{FF2B5EF4-FFF2-40B4-BE49-F238E27FC236}">
                <a16:creationId xmlns:a16="http://schemas.microsoft.com/office/drawing/2014/main" id="{663474CF-5BC0-45CF-B63B-572637D9AA28}"/>
              </a:ext>
            </a:extLst>
          </p:cNvPr>
          <p:cNvSpPr/>
          <p:nvPr/>
        </p:nvSpPr>
        <p:spPr>
          <a:xfrm>
            <a:off x="9845756" y="6126714"/>
            <a:ext cx="309004" cy="306557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A1F5A37-2747-4FC1-8638-4D59219F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8" y="4106747"/>
            <a:ext cx="6118092" cy="9459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框架概述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原理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9586" y="2678500"/>
            <a:ext cx="898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8886" y="6159706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D3220E-01D5-4920-8906-DB0BE8F82F50}"/>
              </a:ext>
            </a:extLst>
          </p:cNvPr>
          <p:cNvSpPr txBox="1"/>
          <p:nvPr/>
        </p:nvSpPr>
        <p:spPr>
          <a:xfrm>
            <a:off x="614318" y="792572"/>
            <a:ext cx="47889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Rosetta</a:t>
            </a:r>
            <a:r>
              <a:rPr lang="zh-CN" altLang="en-US" dirty="0"/>
              <a:t>本质上是对</a:t>
            </a:r>
            <a:r>
              <a:rPr lang="en-US" altLang="zh-CN" dirty="0"/>
              <a:t>TensorFlow</a:t>
            </a:r>
            <a:r>
              <a:rPr lang="zh-CN" altLang="en-US" dirty="0"/>
              <a:t>流图中的计算节点和张量进行替换，使整个计算流程都是加密的，任何一个加密计算节点的数据都可以共享给</a:t>
            </a:r>
            <a:r>
              <a:rPr lang="en-US" altLang="zh-CN" dirty="0"/>
              <a:t>MPC</a:t>
            </a:r>
            <a:r>
              <a:rPr lang="zh-CN" altLang="en-US" dirty="0"/>
              <a:t>的多方而不泄露秘密。</a:t>
            </a:r>
            <a:endParaRPr lang="en-US" altLang="zh-CN" dirty="0"/>
          </a:p>
          <a:p>
            <a:r>
              <a:rPr lang="zh-CN" altLang="en-US" dirty="0"/>
              <a:t>目前</a:t>
            </a:r>
            <a:r>
              <a:rPr lang="en-US" altLang="zh-CN" dirty="0"/>
              <a:t>Rosetta</a:t>
            </a:r>
            <a:r>
              <a:rPr lang="zh-CN" altLang="en-US" dirty="0"/>
              <a:t>的</a:t>
            </a:r>
            <a:r>
              <a:rPr lang="en-US" altLang="zh-CN" dirty="0"/>
              <a:t>MPC</a:t>
            </a:r>
            <a:r>
              <a:rPr lang="zh-CN" altLang="en-US" dirty="0"/>
              <a:t>主要支持</a:t>
            </a:r>
            <a:r>
              <a:rPr lang="en-US" altLang="zh-CN" dirty="0" err="1"/>
              <a:t>SecureNN</a:t>
            </a:r>
            <a:r>
              <a:rPr lang="zh-CN" altLang="en-US" dirty="0"/>
              <a:t>协议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E7FD97-65F4-4656-8FCF-855CC9BE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282" y="1227911"/>
            <a:ext cx="3613372" cy="5296920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EF12BEB3-4E25-4340-AB2C-EF49A92EF2CC}"/>
              </a:ext>
            </a:extLst>
          </p:cNvPr>
          <p:cNvSpPr/>
          <p:nvPr/>
        </p:nvSpPr>
        <p:spPr>
          <a:xfrm rot="10800000">
            <a:off x="10753468" y="3718724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B2CB7D11-BB00-40A5-A8DF-DB71B8113B96}"/>
              </a:ext>
            </a:extLst>
          </p:cNvPr>
          <p:cNvSpPr/>
          <p:nvPr/>
        </p:nvSpPr>
        <p:spPr>
          <a:xfrm rot="10800000">
            <a:off x="10753468" y="4137342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7BB50EC3-A097-405E-B9A5-AAD2AF59FACE}"/>
              </a:ext>
            </a:extLst>
          </p:cNvPr>
          <p:cNvSpPr/>
          <p:nvPr/>
        </p:nvSpPr>
        <p:spPr>
          <a:xfrm rot="10800000">
            <a:off x="10865883" y="4703833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B3999629-E0EE-488C-9040-5EFB05A8C515}"/>
              </a:ext>
            </a:extLst>
          </p:cNvPr>
          <p:cNvSpPr/>
          <p:nvPr/>
        </p:nvSpPr>
        <p:spPr>
          <a:xfrm rot="10800000">
            <a:off x="10865883" y="5122338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F81FD3B2-2630-4209-BFCA-F9AAC14657EA}"/>
              </a:ext>
            </a:extLst>
          </p:cNvPr>
          <p:cNvSpPr/>
          <p:nvPr/>
        </p:nvSpPr>
        <p:spPr>
          <a:xfrm rot="10800000">
            <a:off x="10865883" y="5453071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D39D396C-3723-4EF6-B8F9-3ACC3F32A20A}"/>
              </a:ext>
            </a:extLst>
          </p:cNvPr>
          <p:cNvSpPr/>
          <p:nvPr/>
        </p:nvSpPr>
        <p:spPr>
          <a:xfrm>
            <a:off x="8508641" y="3841941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3DB92141-73B9-4642-BAE1-EAC02562EBA7}"/>
              </a:ext>
            </a:extLst>
          </p:cNvPr>
          <p:cNvSpPr/>
          <p:nvPr/>
        </p:nvSpPr>
        <p:spPr>
          <a:xfrm>
            <a:off x="8467955" y="4146383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BC2F9899-927D-42DD-B5D8-E7086883CC41}"/>
              </a:ext>
            </a:extLst>
          </p:cNvPr>
          <p:cNvSpPr/>
          <p:nvPr/>
        </p:nvSpPr>
        <p:spPr>
          <a:xfrm>
            <a:off x="8544998" y="5117265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5EBB3590-246B-4119-802F-9C901A163CEC}"/>
              </a:ext>
            </a:extLst>
          </p:cNvPr>
          <p:cNvSpPr/>
          <p:nvPr/>
        </p:nvSpPr>
        <p:spPr>
          <a:xfrm>
            <a:off x="8467955" y="5391463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BCDCDCA-BB63-4923-B142-D6CAF3388BA8}"/>
              </a:ext>
            </a:extLst>
          </p:cNvPr>
          <p:cNvSpPr/>
          <p:nvPr/>
        </p:nvSpPr>
        <p:spPr>
          <a:xfrm rot="10800000">
            <a:off x="11339969" y="5952615"/>
            <a:ext cx="927370" cy="123217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0F0B84-71EF-4F62-8159-CE9069077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44" y="1385453"/>
            <a:ext cx="8418814" cy="13736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0A53B8-DDBA-4A98-88CD-C1A8148567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3" y="2881194"/>
            <a:ext cx="6140184" cy="12703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983E22-06F9-4B34-BF30-940D4ECE7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037" y="4007471"/>
            <a:ext cx="3460235" cy="28912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6F2EAE2-0DFD-4362-9DB4-9FD426F3D580}"/>
              </a:ext>
            </a:extLst>
          </p:cNvPr>
          <p:cNvSpPr txBox="1"/>
          <p:nvPr/>
        </p:nvSpPr>
        <p:spPr>
          <a:xfrm>
            <a:off x="88453" y="5377130"/>
            <a:ext cx="4332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有向图的节点表示一个操作（</a:t>
            </a:r>
            <a:r>
              <a:rPr lang="en-US" altLang="zh-CN" dirty="0"/>
              <a:t>Operation</a:t>
            </a:r>
            <a:r>
              <a:rPr lang="zh-CN" altLang="en-US" dirty="0"/>
              <a:t>）</a:t>
            </a:r>
            <a:r>
              <a:rPr lang="en-US" altLang="zh-CN" dirty="0"/>
              <a:t>, </a:t>
            </a:r>
            <a:r>
              <a:rPr lang="zh-CN" altLang="en-US" dirty="0"/>
              <a:t>该操作在 </a:t>
            </a:r>
            <a:r>
              <a:rPr lang="en-US" altLang="zh-CN" dirty="0"/>
              <a:t>TensorFlow </a:t>
            </a:r>
            <a:r>
              <a:rPr lang="zh-CN" altLang="en-US" dirty="0"/>
              <a:t>的内核（</a:t>
            </a:r>
            <a:r>
              <a:rPr lang="en-US" altLang="zh-CN" dirty="0"/>
              <a:t>Kernel</a:t>
            </a:r>
            <a:r>
              <a:rPr lang="zh-CN" altLang="en-US" dirty="0"/>
              <a:t>）中 用 </a:t>
            </a:r>
            <a:r>
              <a:rPr lang="en-US" altLang="zh-CN" dirty="0"/>
              <a:t>C/C++ </a:t>
            </a:r>
            <a:r>
              <a:rPr lang="zh-CN" altLang="en-US" dirty="0"/>
              <a:t>实现。</a:t>
            </a:r>
          </a:p>
        </p:txBody>
      </p:sp>
    </p:spTree>
    <p:extLst>
      <p:ext uri="{BB962C8B-B14F-4D97-AF65-F5344CB8AC3E}">
        <p14:creationId xmlns:p14="http://schemas.microsoft.com/office/powerpoint/2010/main" val="125561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框架概述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优化遍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34386" y="1858283"/>
            <a:ext cx="898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8886" y="6159706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9791B3-86BB-411E-8CAD-C8383F457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14" y="1002029"/>
            <a:ext cx="3701183" cy="5448734"/>
          </a:xfrm>
          <a:prstGeom prst="rect">
            <a:avLst/>
          </a:prstGeom>
        </p:spPr>
      </p:pic>
      <p:sp>
        <p:nvSpPr>
          <p:cNvPr id="33" name="流程图: 汇总连接 32">
            <a:extLst>
              <a:ext uri="{FF2B5EF4-FFF2-40B4-BE49-F238E27FC236}">
                <a16:creationId xmlns:a16="http://schemas.microsoft.com/office/drawing/2014/main" id="{3BE4541A-4ECD-427B-A3F2-78CE30AE9407}"/>
              </a:ext>
            </a:extLst>
          </p:cNvPr>
          <p:cNvSpPr/>
          <p:nvPr/>
        </p:nvSpPr>
        <p:spPr>
          <a:xfrm>
            <a:off x="3517566" y="3958485"/>
            <a:ext cx="294867" cy="297854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汇总连接 33">
            <a:extLst>
              <a:ext uri="{FF2B5EF4-FFF2-40B4-BE49-F238E27FC236}">
                <a16:creationId xmlns:a16="http://schemas.microsoft.com/office/drawing/2014/main" id="{42289F6A-29DB-4B40-A157-8D1E445AD53D}"/>
              </a:ext>
            </a:extLst>
          </p:cNvPr>
          <p:cNvSpPr/>
          <p:nvPr/>
        </p:nvSpPr>
        <p:spPr>
          <a:xfrm>
            <a:off x="3517566" y="4502496"/>
            <a:ext cx="294867" cy="297854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汇总连接 34">
            <a:extLst>
              <a:ext uri="{FF2B5EF4-FFF2-40B4-BE49-F238E27FC236}">
                <a16:creationId xmlns:a16="http://schemas.microsoft.com/office/drawing/2014/main" id="{FAADB2F6-0BA4-458A-87E1-BBE137603057}"/>
              </a:ext>
            </a:extLst>
          </p:cNvPr>
          <p:cNvSpPr/>
          <p:nvPr/>
        </p:nvSpPr>
        <p:spPr>
          <a:xfrm>
            <a:off x="3160680" y="5347266"/>
            <a:ext cx="294867" cy="297854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汇总连接 35">
            <a:extLst>
              <a:ext uri="{FF2B5EF4-FFF2-40B4-BE49-F238E27FC236}">
                <a16:creationId xmlns:a16="http://schemas.microsoft.com/office/drawing/2014/main" id="{CC73F1CF-5660-4E54-85B0-EE62782B1508}"/>
              </a:ext>
            </a:extLst>
          </p:cNvPr>
          <p:cNvSpPr/>
          <p:nvPr/>
        </p:nvSpPr>
        <p:spPr>
          <a:xfrm>
            <a:off x="3815304" y="5347266"/>
            <a:ext cx="294867" cy="297854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汇总连接 36">
            <a:extLst>
              <a:ext uri="{FF2B5EF4-FFF2-40B4-BE49-F238E27FC236}">
                <a16:creationId xmlns:a16="http://schemas.microsoft.com/office/drawing/2014/main" id="{4CDBCF84-13B5-42A6-B07A-4049AE9241B9}"/>
              </a:ext>
            </a:extLst>
          </p:cNvPr>
          <p:cNvSpPr/>
          <p:nvPr/>
        </p:nvSpPr>
        <p:spPr>
          <a:xfrm>
            <a:off x="3504390" y="5616373"/>
            <a:ext cx="294867" cy="297854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流程图: 汇总连接 43">
            <a:extLst>
              <a:ext uri="{FF2B5EF4-FFF2-40B4-BE49-F238E27FC236}">
                <a16:creationId xmlns:a16="http://schemas.microsoft.com/office/drawing/2014/main" id="{BFBD9B1C-9794-49F2-8502-9D0344A99254}"/>
              </a:ext>
            </a:extLst>
          </p:cNvPr>
          <p:cNvSpPr/>
          <p:nvPr/>
        </p:nvSpPr>
        <p:spPr>
          <a:xfrm>
            <a:off x="2871951" y="5606645"/>
            <a:ext cx="294867" cy="297854"/>
          </a:xfrm>
          <a:prstGeom prst="flowChartSummingJunction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3C24E0-4887-404A-8629-5471DC5E0A4A}"/>
              </a:ext>
            </a:extLst>
          </p:cNvPr>
          <p:cNvSpPr txBox="1"/>
          <p:nvPr/>
        </p:nvSpPr>
        <p:spPr>
          <a:xfrm>
            <a:off x="4534386" y="2395171"/>
            <a:ext cx="73923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优化遍（</a:t>
            </a:r>
            <a:r>
              <a:rPr lang="en-US" altLang="zh-CN" dirty="0"/>
              <a:t>Pass</a:t>
            </a:r>
            <a:r>
              <a:rPr lang="zh-CN" altLang="en-US" dirty="0"/>
              <a:t>）是 </a:t>
            </a:r>
            <a:r>
              <a:rPr lang="en-US" altLang="zh-CN" dirty="0"/>
              <a:t>Rosetta </a:t>
            </a:r>
            <a:r>
              <a:rPr lang="zh-CN" altLang="en-US" dirty="0"/>
              <a:t>中连接 </a:t>
            </a:r>
            <a:r>
              <a:rPr lang="en-US" altLang="zh-CN" dirty="0"/>
              <a:t>TensorFlow </a:t>
            </a:r>
            <a:r>
              <a:rPr lang="zh-CN" altLang="en-US" dirty="0"/>
              <a:t>框架与隐私计算的核心。</a:t>
            </a:r>
            <a:endParaRPr lang="en-US" altLang="zh-CN" dirty="0"/>
          </a:p>
          <a:p>
            <a:r>
              <a:rPr lang="en-US" altLang="zh-CN" dirty="0"/>
              <a:t>Pass </a:t>
            </a:r>
            <a:r>
              <a:rPr lang="zh-CN" altLang="en-US" dirty="0"/>
              <a:t>最早是由</a:t>
            </a:r>
            <a:r>
              <a:rPr lang="en-US" altLang="zh-CN" dirty="0"/>
              <a:t>LLVM </a:t>
            </a:r>
            <a:r>
              <a:rPr lang="zh-CN" altLang="en-US" dirty="0"/>
              <a:t>编译器框架提出的概念。</a:t>
            </a:r>
            <a:r>
              <a:rPr lang="en-US" altLang="zh-CN" dirty="0"/>
              <a:t>LLVM Pass </a:t>
            </a:r>
            <a:r>
              <a:rPr lang="zh-CN" altLang="en-US" dirty="0"/>
              <a:t>框架是 </a:t>
            </a:r>
            <a:r>
              <a:rPr lang="en-US" altLang="zh-CN" dirty="0"/>
              <a:t>LLVM </a:t>
            </a:r>
            <a:r>
              <a:rPr lang="zh-CN" altLang="en-US" dirty="0"/>
              <a:t>系统的重要组成部分，</a:t>
            </a:r>
            <a:r>
              <a:rPr lang="en-US" altLang="zh-CN" dirty="0"/>
              <a:t>Pass</a:t>
            </a:r>
            <a:r>
              <a:rPr lang="zh-CN" altLang="en-US" dirty="0"/>
              <a:t>执行构成编译器的转换和优化，它构建这些转换所使用的分析结果。</a:t>
            </a:r>
            <a:endParaRPr lang="en-US" altLang="zh-CN" dirty="0"/>
          </a:p>
          <a:p>
            <a:r>
              <a:rPr lang="zh-CN" altLang="en-US" dirty="0"/>
              <a:t>属于编译器代码的结构化技术。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Rosetta </a:t>
            </a:r>
            <a:r>
              <a:rPr lang="zh-CN" altLang="en-US" dirty="0"/>
              <a:t>框架中，</a:t>
            </a:r>
            <a:r>
              <a:rPr lang="en-US" altLang="zh-CN" dirty="0"/>
              <a:t>Pass </a:t>
            </a:r>
            <a:r>
              <a:rPr lang="zh-CN" altLang="en-US" dirty="0"/>
              <a:t>的主要目的是进行算子的替换。</a:t>
            </a:r>
            <a:endParaRPr lang="en-US" altLang="zh-CN" dirty="0"/>
          </a:p>
          <a:p>
            <a:r>
              <a:rPr lang="zh-CN" altLang="en-US" dirty="0"/>
              <a:t>为了具有更好的可扩展性，</a:t>
            </a:r>
            <a:r>
              <a:rPr lang="en-US" altLang="zh-CN" dirty="0"/>
              <a:t>Rosetta </a:t>
            </a:r>
            <a:r>
              <a:rPr lang="zh-CN" altLang="en-US" dirty="0"/>
              <a:t>定义了两种优化遍：静态优化遍（</a:t>
            </a:r>
            <a:r>
              <a:rPr lang="en-US" altLang="zh-CN" dirty="0"/>
              <a:t>Static Pass</a:t>
            </a:r>
            <a:r>
              <a:rPr lang="zh-CN" altLang="en-US" dirty="0"/>
              <a:t>）和动态优化遍（</a:t>
            </a:r>
            <a:r>
              <a:rPr lang="en-US" altLang="zh-CN" dirty="0"/>
              <a:t>Dynamic Pass</a:t>
            </a:r>
            <a:r>
              <a:rPr lang="zh-CN" altLang="en-US" dirty="0"/>
              <a:t>），分别用于不同的阶段进行替换和优化。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89D6F46-C8B1-451F-B83D-1A85DC9667BE}"/>
              </a:ext>
            </a:extLst>
          </p:cNvPr>
          <p:cNvSpPr txBox="1"/>
          <p:nvPr/>
        </p:nvSpPr>
        <p:spPr>
          <a:xfrm>
            <a:off x="4534386" y="1258118"/>
            <a:ext cx="6778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Rosetta </a:t>
            </a:r>
            <a:r>
              <a:rPr lang="zh-CN" altLang="en-US" dirty="0"/>
              <a:t>的整体架构复用了 </a:t>
            </a:r>
            <a:r>
              <a:rPr lang="en-US" altLang="zh-CN" dirty="0"/>
              <a:t>TensorFlow </a:t>
            </a:r>
            <a:r>
              <a:rPr lang="zh-CN" altLang="en-US" dirty="0"/>
              <a:t>的特性，基本的模式为利用 </a:t>
            </a:r>
            <a:r>
              <a:rPr lang="en-US" altLang="zh-CN" dirty="0"/>
              <a:t>C/C++ </a:t>
            </a:r>
            <a:r>
              <a:rPr lang="zh-CN" altLang="en-US" dirty="0"/>
              <a:t>实现基本的算子以及梯度，然后将 </a:t>
            </a:r>
            <a:r>
              <a:rPr lang="en-US" altLang="zh-CN" dirty="0"/>
              <a:t>TensorFlow </a:t>
            </a:r>
            <a:r>
              <a:rPr lang="zh-CN" altLang="en-US" dirty="0"/>
              <a:t>的图中的算子</a:t>
            </a:r>
            <a:r>
              <a:rPr lang="zh-CN" altLang="en-US" b="1" dirty="0"/>
              <a:t>按需转换</a:t>
            </a:r>
            <a:r>
              <a:rPr lang="zh-CN" altLang="en-US" dirty="0"/>
              <a:t>成为</a:t>
            </a:r>
            <a:r>
              <a:rPr lang="zh-CN" altLang="en-US" b="1" dirty="0"/>
              <a:t>隐私算子，</a:t>
            </a:r>
            <a:r>
              <a:rPr lang="zh-CN" altLang="en-US" dirty="0"/>
              <a:t>最后进行隐私算子的执行。</a:t>
            </a:r>
          </a:p>
        </p:txBody>
      </p:sp>
    </p:spTree>
    <p:extLst>
      <p:ext uri="{BB962C8B-B14F-4D97-AF65-F5344CB8AC3E}">
        <p14:creationId xmlns:p14="http://schemas.microsoft.com/office/powerpoint/2010/main" val="152293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E7DB3DFB-1184-4F11-8BDD-64434E49B183}"/>
              </a:ext>
            </a:extLst>
          </p:cNvPr>
          <p:cNvSpPr/>
          <p:nvPr/>
        </p:nvSpPr>
        <p:spPr>
          <a:xfrm>
            <a:off x="6194460" y="990928"/>
            <a:ext cx="4665784" cy="3204513"/>
          </a:xfrm>
          <a:prstGeom prst="rect">
            <a:avLst/>
          </a:prstGeom>
          <a:solidFill>
            <a:srgbClr val="F7E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框架概述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优化遍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B472840-AA0E-4351-90EB-4B3EB58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832" y="1115299"/>
            <a:ext cx="4274640" cy="295208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3028E13-64C8-4873-8259-6FAF27231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93" y="1313608"/>
            <a:ext cx="4573216" cy="3787044"/>
          </a:xfrm>
          <a:prstGeom prst="rect">
            <a:avLst/>
          </a:prstGeom>
        </p:spPr>
      </p:pic>
      <p:sp>
        <p:nvSpPr>
          <p:cNvPr id="45" name="箭头: 右 44">
            <a:extLst>
              <a:ext uri="{FF2B5EF4-FFF2-40B4-BE49-F238E27FC236}">
                <a16:creationId xmlns:a16="http://schemas.microsoft.com/office/drawing/2014/main" id="{399B7817-CF17-4CD1-9B31-3D84AC1A4A23}"/>
              </a:ext>
            </a:extLst>
          </p:cNvPr>
          <p:cNvSpPr/>
          <p:nvPr/>
        </p:nvSpPr>
        <p:spPr>
          <a:xfrm rot="10800000">
            <a:off x="5156522" y="1767720"/>
            <a:ext cx="1092421" cy="257249"/>
          </a:xfrm>
          <a:prstGeom prst="rightArrow">
            <a:avLst/>
          </a:prstGeom>
          <a:solidFill>
            <a:srgbClr val="F7E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350F11-F97D-4718-9FF4-A0148847B56B}"/>
              </a:ext>
            </a:extLst>
          </p:cNvPr>
          <p:cNvSpPr/>
          <p:nvPr/>
        </p:nvSpPr>
        <p:spPr>
          <a:xfrm>
            <a:off x="7751058" y="1072116"/>
            <a:ext cx="1453662" cy="3042139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0F15CEA-055B-4EA9-ABE2-CB9313BB98A3}"/>
              </a:ext>
            </a:extLst>
          </p:cNvPr>
          <p:cNvSpPr/>
          <p:nvPr/>
        </p:nvSpPr>
        <p:spPr>
          <a:xfrm>
            <a:off x="9247565" y="1072116"/>
            <a:ext cx="1453662" cy="30421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739041B-FBF7-46FE-957C-3865AF4CD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342" y="3252369"/>
            <a:ext cx="3382958" cy="1620561"/>
          </a:xfrm>
          <a:prstGeom prst="rect">
            <a:avLst/>
          </a:prstGeom>
        </p:spPr>
      </p:pic>
      <p:sp>
        <p:nvSpPr>
          <p:cNvPr id="46" name="箭头: 右 45">
            <a:extLst>
              <a:ext uri="{FF2B5EF4-FFF2-40B4-BE49-F238E27FC236}">
                <a16:creationId xmlns:a16="http://schemas.microsoft.com/office/drawing/2014/main" id="{8A261C01-097B-43C4-9AE8-21ED1F48775E}"/>
              </a:ext>
            </a:extLst>
          </p:cNvPr>
          <p:cNvSpPr/>
          <p:nvPr/>
        </p:nvSpPr>
        <p:spPr>
          <a:xfrm rot="8977210">
            <a:off x="3662465" y="3098277"/>
            <a:ext cx="741182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160390D8-BE1F-462F-985D-F823003BEA40}"/>
              </a:ext>
            </a:extLst>
          </p:cNvPr>
          <p:cNvSpPr/>
          <p:nvPr/>
        </p:nvSpPr>
        <p:spPr>
          <a:xfrm rot="5400000">
            <a:off x="8117560" y="4372305"/>
            <a:ext cx="741182" cy="217705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D9CB51B-5FF7-4B3D-AA62-61518E8F2B50}"/>
              </a:ext>
            </a:extLst>
          </p:cNvPr>
          <p:cNvSpPr txBox="1"/>
          <p:nvPr/>
        </p:nvSpPr>
        <p:spPr>
          <a:xfrm>
            <a:off x="5702732" y="4817375"/>
            <a:ext cx="32283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CopyAndRepMpcOpPass</a:t>
            </a:r>
            <a:r>
              <a:rPr lang="zh-CN" altLang="en-US" sz="1600" dirty="0"/>
              <a:t>： </a:t>
            </a:r>
            <a:r>
              <a:rPr lang="en-US" altLang="zh-CN" sz="1600" dirty="0"/>
              <a:t>Static Pass </a:t>
            </a:r>
            <a:r>
              <a:rPr lang="zh-CN" altLang="en-US" sz="1600" dirty="0"/>
              <a:t>中的一种该 </a:t>
            </a:r>
            <a:r>
              <a:rPr lang="en-US" altLang="zh-CN" sz="1600" dirty="0"/>
              <a:t>Pass </a:t>
            </a:r>
            <a:r>
              <a:rPr lang="zh-CN" altLang="en-US" sz="1600" dirty="0"/>
              <a:t>的作用是对 </a:t>
            </a:r>
            <a:r>
              <a:rPr lang="en-US" altLang="zh-CN" sz="1600" dirty="0"/>
              <a:t>TensorFlow </a:t>
            </a:r>
            <a:r>
              <a:rPr lang="zh-CN" altLang="en-US" sz="1600" dirty="0"/>
              <a:t>静态图在优化器的 </a:t>
            </a:r>
            <a:r>
              <a:rPr lang="en-US" altLang="zh-CN" sz="1600" dirty="0"/>
              <a:t>minimize </a:t>
            </a:r>
            <a:r>
              <a:rPr lang="zh-CN" altLang="en-US" sz="1600" dirty="0"/>
              <a:t>函数中对前向图所有算子进行逐一数据流分析并替换算子，</a:t>
            </a:r>
            <a:r>
              <a:rPr lang="zh-CN" altLang="en-US" sz="1600" b="1" dirty="0"/>
              <a:t>是区块链隐私计算中主要使用的部分</a:t>
            </a: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818E94C1-2CB1-4C59-901C-4408DBF6CAFE}"/>
              </a:ext>
            </a:extLst>
          </p:cNvPr>
          <p:cNvSpPr/>
          <p:nvPr/>
        </p:nvSpPr>
        <p:spPr>
          <a:xfrm rot="5400000">
            <a:off x="9571221" y="4372306"/>
            <a:ext cx="741182" cy="217705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C979FD3-73E0-49E5-8722-FDFF1BBBFD3F}"/>
              </a:ext>
            </a:extLst>
          </p:cNvPr>
          <p:cNvSpPr txBox="1"/>
          <p:nvPr/>
        </p:nvSpPr>
        <p:spPr>
          <a:xfrm>
            <a:off x="9048499" y="4804161"/>
            <a:ext cx="243936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/>
              <a:t>MpcGradientDescentOptimizer</a:t>
            </a:r>
            <a:r>
              <a:rPr lang="zh-CN" altLang="en-US" sz="1600" dirty="0"/>
              <a:t>：</a:t>
            </a:r>
            <a:r>
              <a:rPr lang="en-US" altLang="zh-CN" sz="1600" dirty="0"/>
              <a:t>TensorFlow</a:t>
            </a:r>
            <a:r>
              <a:rPr lang="zh-CN" altLang="en-US" sz="1600" dirty="0"/>
              <a:t>中共有</a:t>
            </a:r>
            <a:r>
              <a:rPr lang="en-US" altLang="zh-CN" sz="1600" dirty="0"/>
              <a:t>11</a:t>
            </a:r>
            <a:r>
              <a:rPr lang="zh-CN" altLang="en-US" sz="1600" dirty="0"/>
              <a:t>种优化器，目前</a:t>
            </a:r>
            <a:r>
              <a:rPr lang="en-US" altLang="zh-CN" sz="1600" dirty="0"/>
              <a:t>Rosetta</a:t>
            </a:r>
            <a:r>
              <a:rPr lang="zh-CN" altLang="en-US" sz="1600" dirty="0"/>
              <a:t>仅支持梯度下降优化器，并把优化器中包含的梯度下降优化算子替换为</a:t>
            </a:r>
            <a:r>
              <a:rPr lang="en-US" altLang="zh-CN" sz="1600" dirty="0"/>
              <a:t>MPC</a:t>
            </a:r>
            <a:r>
              <a:rPr lang="zh-CN" altLang="en-US" sz="1600" dirty="0"/>
              <a:t>算子</a:t>
            </a: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327A8E59-7CB7-414B-A103-0658B6859E3C}"/>
              </a:ext>
            </a:extLst>
          </p:cNvPr>
          <p:cNvSpPr/>
          <p:nvPr/>
        </p:nvSpPr>
        <p:spPr>
          <a:xfrm rot="8977210">
            <a:off x="2432433" y="4593673"/>
            <a:ext cx="2116927" cy="153179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E91A239-737E-4F8E-A4DA-AF5F76F5ACAF}"/>
              </a:ext>
            </a:extLst>
          </p:cNvPr>
          <p:cNvSpPr txBox="1"/>
          <p:nvPr/>
        </p:nvSpPr>
        <p:spPr>
          <a:xfrm>
            <a:off x="162024" y="5255455"/>
            <a:ext cx="46877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Dynamic Pass </a:t>
            </a:r>
            <a:r>
              <a:rPr lang="zh-CN" altLang="en-US" sz="1600" dirty="0"/>
              <a:t>是指在 </a:t>
            </a:r>
            <a:r>
              <a:rPr lang="en-US" altLang="zh-CN" sz="1600" dirty="0"/>
              <a:t>TensorFlow </a:t>
            </a:r>
            <a:r>
              <a:rPr lang="zh-CN" altLang="en-US" sz="1600" dirty="0"/>
              <a:t>执行图的时候所执行的 </a:t>
            </a:r>
            <a:r>
              <a:rPr lang="en-US" altLang="zh-CN" sz="1600" dirty="0"/>
              <a:t>Pass</a:t>
            </a:r>
            <a:r>
              <a:rPr lang="zh-CN" altLang="en-US" sz="1600" dirty="0"/>
              <a:t>。目前仅支持</a:t>
            </a:r>
            <a:r>
              <a:rPr lang="en-US" altLang="zh-CN" sz="1600" dirty="0" err="1"/>
              <a:t>MpcSaveModelPass</a:t>
            </a:r>
            <a:r>
              <a:rPr lang="en-US" altLang="zh-CN" sz="1600" dirty="0"/>
              <a:t>(TensorFlow </a:t>
            </a:r>
            <a:r>
              <a:rPr lang="zh-CN" altLang="en-US" sz="1600" dirty="0"/>
              <a:t>运行模型保存过程中动态替换 </a:t>
            </a:r>
            <a:r>
              <a:rPr lang="en-US" altLang="zh-CN" sz="1600" dirty="0"/>
              <a:t>SaveV2 </a:t>
            </a:r>
            <a:r>
              <a:rPr lang="zh-CN" altLang="en-US" sz="1600" dirty="0"/>
              <a:t>算子为 </a:t>
            </a:r>
            <a:r>
              <a:rPr lang="en-US" altLang="zh-CN" sz="1600" dirty="0"/>
              <a:t>MpcSaveV2 </a:t>
            </a:r>
            <a:r>
              <a:rPr lang="zh-CN" altLang="en-US" sz="1600" dirty="0"/>
              <a:t>隐私算子</a:t>
            </a:r>
            <a:r>
              <a:rPr lang="en-US" altLang="zh-CN" sz="1600" dirty="0"/>
              <a:t>)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MpcOptApplyXPass</a:t>
            </a:r>
            <a:r>
              <a:rPr lang="en-US" altLang="zh-CN" sz="1600" dirty="0"/>
              <a:t>(</a:t>
            </a:r>
            <a:r>
              <a:rPr lang="zh-CN" altLang="en-US" sz="1600" dirty="0"/>
              <a:t>梯度下降优化器</a:t>
            </a:r>
            <a:r>
              <a:rPr lang="en-US" altLang="zh-CN" sz="1600" dirty="0"/>
              <a:t>d </a:t>
            </a:r>
            <a:r>
              <a:rPr lang="zh-CN" altLang="en-US" sz="1600" dirty="0"/>
              <a:t>的训练权重更新算子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207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部署场景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联合建模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F7AF45-8DAA-479A-9105-3671795A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935" y="1378109"/>
            <a:ext cx="6728900" cy="3986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A99DB3-7388-41FA-B063-2112CCDB7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782" y="3144235"/>
            <a:ext cx="890789" cy="3410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763AAF-C2FE-4C0E-972C-9B55CE20DB13}"/>
              </a:ext>
            </a:extLst>
          </p:cNvPr>
          <p:cNvSpPr txBox="1"/>
          <p:nvPr/>
        </p:nvSpPr>
        <p:spPr>
          <a:xfrm>
            <a:off x="5865189" y="3804705"/>
            <a:ext cx="521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P2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E02715-5BF0-4D2B-B294-D4DA9D56D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851" y="3144235"/>
            <a:ext cx="890789" cy="3410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3194DF-4428-4518-AA15-8F61AF0EA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062" y="4174037"/>
            <a:ext cx="890789" cy="3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6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部署场景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可验证开放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API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D69876-74EE-4E90-AE34-0E0495BC9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61" y="2358007"/>
            <a:ext cx="6067999" cy="23112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0EC67F-3E27-4CFC-BE17-BD347288DDCF}"/>
              </a:ext>
            </a:extLst>
          </p:cNvPr>
          <p:cNvSpPr txBox="1"/>
          <p:nvPr/>
        </p:nvSpPr>
        <p:spPr>
          <a:xfrm>
            <a:off x="3651524" y="4364761"/>
            <a:ext cx="76164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为保证企业的数据隐私，</a:t>
            </a:r>
            <a:r>
              <a:rPr lang="en-US" altLang="zh-CN" dirty="0"/>
              <a:t>API </a:t>
            </a:r>
            <a:r>
              <a:rPr lang="zh-CN" altLang="en-US" dirty="0"/>
              <a:t>并不会返回所有原始数据，而一般是返回数据处理后的结果，如平均值，方差，数据训练的模型等。在某些场景中，</a:t>
            </a:r>
            <a:r>
              <a:rPr lang="en-US" altLang="zh-CN" dirty="0"/>
              <a:t>API </a:t>
            </a:r>
            <a:r>
              <a:rPr lang="zh-CN" altLang="en-US" dirty="0"/>
              <a:t>的调用方也希望通过技术手段确保返回数据的正确性与合法性。通过 </a:t>
            </a:r>
            <a:r>
              <a:rPr lang="en-US" altLang="zh-CN" dirty="0"/>
              <a:t>Rosetta </a:t>
            </a:r>
            <a:r>
              <a:rPr lang="zh-CN" altLang="en-US" dirty="0"/>
              <a:t>框架可以解决可验证开放 </a:t>
            </a:r>
            <a:r>
              <a:rPr lang="en-US" altLang="zh-CN" dirty="0"/>
              <a:t>API </a:t>
            </a:r>
            <a:r>
              <a:rPr lang="zh-CN" altLang="en-US" dirty="0"/>
              <a:t>的问题。开发者可以在 </a:t>
            </a:r>
            <a:r>
              <a:rPr lang="en-US" altLang="zh-CN" dirty="0"/>
              <a:t>Rosetta </a:t>
            </a:r>
            <a:r>
              <a:rPr lang="zh-CN" altLang="en-US" dirty="0"/>
              <a:t>上开发相 关的 </a:t>
            </a:r>
            <a:r>
              <a:rPr lang="en-US" altLang="zh-CN" dirty="0"/>
              <a:t>API </a:t>
            </a:r>
            <a:r>
              <a:rPr lang="zh-CN" altLang="en-US" dirty="0"/>
              <a:t>功能，部署后，可以启动</a:t>
            </a:r>
            <a:r>
              <a:rPr lang="zh-CN" altLang="en-US" b="1" dirty="0"/>
              <a:t>零知识证明</a:t>
            </a:r>
            <a:r>
              <a:rPr lang="zh-CN" altLang="en-US" dirty="0"/>
              <a:t>的能力。该能力允许企业在不给出明文原始 数据的前提下，为调用方证明返回值的正确性。 </a:t>
            </a:r>
          </a:p>
        </p:txBody>
      </p:sp>
    </p:spTree>
    <p:extLst>
      <p:ext uri="{BB962C8B-B14F-4D97-AF65-F5344CB8AC3E}">
        <p14:creationId xmlns:p14="http://schemas.microsoft.com/office/powerpoint/2010/main" val="307730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7317" y="407237"/>
            <a:ext cx="55002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Rosetta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部署场景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安全数据外包</a:t>
            </a:r>
            <a:endParaRPr 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FE119-A211-45C9-891A-27623705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8644" y="6305981"/>
            <a:ext cx="2743200" cy="365125"/>
          </a:xfrm>
        </p:spPr>
        <p:txBody>
          <a:bodyPr/>
          <a:lstStyle/>
          <a:p>
            <a:fld id="{08D5C5EC-050E-45B9-A0C7-BD870544F43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44A5E4B9-103C-48B6-A400-7A9D0D90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82" y="6617496"/>
            <a:ext cx="1435262" cy="24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6CA1A0-F627-48A3-85DB-C30190874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17" y="1553900"/>
            <a:ext cx="6096000" cy="2291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ECA0D49-EA0C-4F26-B82B-F1FE2B63C138}"/>
              </a:ext>
            </a:extLst>
          </p:cNvPr>
          <p:cNvSpPr txBox="1"/>
          <p:nvPr/>
        </p:nvSpPr>
        <p:spPr>
          <a:xfrm>
            <a:off x="4140844" y="3680766"/>
            <a:ext cx="62676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中心企业将数据外包到云上进行计算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第一步 </a:t>
            </a:r>
            <a:r>
              <a:rPr lang="zh-CN" altLang="en-US" dirty="0"/>
              <a:t>用户通过调用 </a:t>
            </a:r>
            <a:r>
              <a:rPr lang="en-US" altLang="zh-CN" dirty="0"/>
              <a:t>Rosetta </a:t>
            </a:r>
            <a:r>
              <a:rPr lang="zh-CN" altLang="en-US" dirty="0"/>
              <a:t>中的同态加密的能力将数据加密传输到云端。</a:t>
            </a:r>
            <a:endParaRPr lang="en-US" altLang="zh-CN" dirty="0"/>
          </a:p>
          <a:p>
            <a:r>
              <a:rPr lang="zh-CN" altLang="en-US" b="1" dirty="0"/>
              <a:t>第二步 </a:t>
            </a:r>
            <a:r>
              <a:rPr lang="zh-CN" altLang="en-US" dirty="0"/>
              <a:t>云端通过 </a:t>
            </a:r>
            <a:r>
              <a:rPr lang="en-US" altLang="zh-CN" dirty="0"/>
              <a:t>Rosetta </a:t>
            </a:r>
            <a:r>
              <a:rPr lang="zh-CN" altLang="en-US" dirty="0"/>
              <a:t>部署相应的 </a:t>
            </a:r>
            <a:r>
              <a:rPr lang="en-US" altLang="zh-CN" dirty="0"/>
              <a:t>AI </a:t>
            </a:r>
            <a:r>
              <a:rPr lang="zh-CN" altLang="en-US" dirty="0"/>
              <a:t>模型，并且部署相应的硬件加速能力。在接收到 用户的加密数据后，进行同态运算，得到结果的密文并将该密文发送给用户。计算过 程中，云端会消耗大量的计算能力，但是全过程对数据不可见。 </a:t>
            </a:r>
            <a:endParaRPr lang="en-US" altLang="zh-CN" dirty="0"/>
          </a:p>
          <a:p>
            <a:r>
              <a:rPr lang="zh-CN" altLang="en-US" b="1" dirty="0"/>
              <a:t>第三步 </a:t>
            </a:r>
            <a:r>
              <a:rPr lang="zh-CN" altLang="en-US" dirty="0"/>
              <a:t>用户通过 </a:t>
            </a:r>
            <a:r>
              <a:rPr lang="en-US" altLang="zh-CN" dirty="0"/>
              <a:t>Rosetta </a:t>
            </a:r>
            <a:r>
              <a:rPr lang="zh-CN" altLang="en-US" dirty="0"/>
              <a:t>将结果解密，存储在数据库中，准备下一步的应用。</a:t>
            </a:r>
          </a:p>
        </p:txBody>
      </p:sp>
    </p:spTree>
    <p:extLst>
      <p:ext uri="{BB962C8B-B14F-4D97-AF65-F5344CB8AC3E}">
        <p14:creationId xmlns:p14="http://schemas.microsoft.com/office/powerpoint/2010/main" val="29806280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山东大学配色">
      <a:dk1>
        <a:srgbClr val="9B0D14"/>
      </a:dk1>
      <a:lt1>
        <a:srgbClr val="FFFFFF"/>
      </a:lt1>
      <a:dk2>
        <a:srgbClr val="9B0D14"/>
      </a:dk2>
      <a:lt2>
        <a:srgbClr val="FFFFFF"/>
      </a:lt2>
      <a:accent1>
        <a:srgbClr val="3B3B3B"/>
      </a:accent1>
      <a:accent2>
        <a:srgbClr val="5C5C5C"/>
      </a:accent2>
      <a:accent3>
        <a:srgbClr val="929292"/>
      </a:accent3>
      <a:accent4>
        <a:srgbClr val="E9E9E9"/>
      </a:accent4>
      <a:accent5>
        <a:srgbClr val="E9E9E9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</TotalTime>
  <Words>1819</Words>
  <Application>Microsoft Office PowerPoint</Application>
  <PresentationFormat>宽屏</PresentationFormat>
  <Paragraphs>186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-apple-system</vt:lpstr>
      <vt:lpstr>Helvetica Neue</vt:lpstr>
      <vt:lpstr>等线</vt:lpstr>
      <vt:lpstr>等线 Light</vt:lpstr>
      <vt:lpstr>华文中宋</vt:lpstr>
      <vt:lpstr>微软雅黑</vt:lpstr>
      <vt:lpstr>Arial</vt:lpstr>
      <vt:lpstr>Wingdings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王焕杨</dc:creator>
  <cp:lastModifiedBy>Cent Yeah</cp:lastModifiedBy>
  <cp:revision>392</cp:revision>
  <dcterms:created xsi:type="dcterms:W3CDTF">2018-04-09T07:37:00Z</dcterms:created>
  <dcterms:modified xsi:type="dcterms:W3CDTF">2022-04-01T09:30:30Z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